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5143500" cx="9144000"/>
  <p:notesSz cx="6858000" cy="9144000"/>
  <p:embeddedFontLst>
    <p:embeddedFont>
      <p:font typeface="Lobster"/>
      <p:regular r:id="rId83"/>
    </p:embeddedFont>
    <p:embeddedFont>
      <p:font typeface="Helvetica Neue"/>
      <p:regular r:id="rId84"/>
      <p:bold r:id="rId85"/>
      <p:italic r:id="rId86"/>
      <p:boldItalic r:id="rId87"/>
    </p:embeddedFont>
    <p:embeddedFont>
      <p:font typeface="Helvetica Neue Light"/>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799C76-7CAF-4287-8B97-2FFD7D02C387}">
  <a:tblStyle styleId="{D2799C76-7CAF-4287-8B97-2FFD7D02C38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regular.fntdata"/><Relationship Id="rId83" Type="http://schemas.openxmlformats.org/officeDocument/2006/relationships/font" Target="fonts/Lobster-regular.fntdata"/><Relationship Id="rId42" Type="http://schemas.openxmlformats.org/officeDocument/2006/relationships/slide" Target="slides/slide36.xml"/><Relationship Id="rId86" Type="http://schemas.openxmlformats.org/officeDocument/2006/relationships/font" Target="fonts/HelveticaNeue-italic.fntdata"/><Relationship Id="rId41" Type="http://schemas.openxmlformats.org/officeDocument/2006/relationships/slide" Target="slides/slide35.xml"/><Relationship Id="rId85" Type="http://schemas.openxmlformats.org/officeDocument/2006/relationships/font" Target="fonts/HelveticaNeue-bold.fntdata"/><Relationship Id="rId44" Type="http://schemas.openxmlformats.org/officeDocument/2006/relationships/slide" Target="slides/slide38.xml"/><Relationship Id="rId88" Type="http://schemas.openxmlformats.org/officeDocument/2006/relationships/font" Target="fonts/HelveticaNeueLight-regular.fntdata"/><Relationship Id="rId43" Type="http://schemas.openxmlformats.org/officeDocument/2006/relationships/slide" Target="slides/slide37.xml"/><Relationship Id="rId87" Type="http://schemas.openxmlformats.org/officeDocument/2006/relationships/font" Target="fonts/HelveticaNeue-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Light-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HelveticaNeueLight-boldItalic.fntdata"/><Relationship Id="rId90" Type="http://schemas.openxmlformats.org/officeDocument/2006/relationships/font" Target="fonts/HelveticaNeueLight-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 name="Google Shape;9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 name="Google Shape;9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zh-TW"/>
              <a:t>縮起來</a:t>
            </a:r>
            <a:endParaRPr/>
          </a:p>
        </p:txBody>
      </p:sp>
      <p:sp>
        <p:nvSpPr>
          <p:cNvPr id="106" name="Google Shape;10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8" name="Google Shape;119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1" name="Google Shape;123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8" name="Google Shape;124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8" name="Google Shape;129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4" name="Google Shape;131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1" name="Google Shape;133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3" name="Google Shape;135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9" name="Google Shape;136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5" name="Google Shape;140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0" name="Google Shape;144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7" name="Google Shape;145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2" name="Google Shape;1472;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8" name="Google Shape;147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4" name="Google Shape;148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0" name="Google Shape;149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6" name="Google Shape;149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9" name="Google Shape;153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3" name="Google Shape;156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1" name="Google Shape;1581;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7" name="Google Shape;1587;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9" name="Google Shape;162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7" name="Google Shape;1667;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7" name="Google Shape;1697;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6" name="Google Shape;1706;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5" name="Google Shape;1725;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0" name="Google Shape;173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副標題" showMasterSp="0" type="title">
  <p:cSld name="TITLE">
    <p:spTree>
      <p:nvGrpSpPr>
        <p:cNvPr id="16" name="Shape 16"/>
        <p:cNvGrpSpPr/>
        <p:nvPr/>
      </p:nvGrpSpPr>
      <p:grpSpPr>
        <a:xfrm>
          <a:off x="0" y="0"/>
          <a:ext cx="0" cy="0"/>
          <a:chOff x="0" y="0"/>
          <a:chExt cx="0" cy="0"/>
        </a:xfrm>
      </p:grpSpPr>
      <p:sp>
        <p:nvSpPr>
          <p:cNvPr id="17" name="Google Shape;17;p2"/>
          <p:cNvSpPr txBox="1"/>
          <p:nvPr>
            <p:ph type="title"/>
          </p:nvPr>
        </p:nvSpPr>
        <p:spPr>
          <a:xfrm>
            <a:off x="1812726" y="1079647"/>
            <a:ext cx="5518547" cy="1741289"/>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8" name="Google Shape;18;p2"/>
          <p:cNvSpPr txBox="1"/>
          <p:nvPr>
            <p:ph idx="1" type="body"/>
          </p:nvPr>
        </p:nvSpPr>
        <p:spPr>
          <a:xfrm>
            <a:off x="1812726" y="2874514"/>
            <a:ext cx="5518547" cy="596057"/>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9" name="Google Shape;19;p2"/>
          <p:cNvSpPr/>
          <p:nvPr/>
        </p:nvSpPr>
        <p:spPr>
          <a:xfrm>
            <a:off x="-64368" y="-31180"/>
            <a:ext cx="9272737" cy="1519071"/>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pic>
        <p:nvPicPr>
          <p:cNvPr descr="影像" id="20" name="Google Shape;20;p2"/>
          <p:cNvPicPr preferRelativeResize="0"/>
          <p:nvPr/>
        </p:nvPicPr>
        <p:blipFill rotWithShape="1">
          <a:blip r:embed="rId2">
            <a:alphaModFix/>
          </a:blip>
          <a:srcRect b="31509" l="0" r="0" t="0"/>
          <a:stretch/>
        </p:blipFill>
        <p:spPr>
          <a:xfrm>
            <a:off x="6438263" y="131823"/>
            <a:ext cx="2715224" cy="1356080"/>
          </a:xfrm>
          <a:prstGeom prst="rect">
            <a:avLst/>
          </a:prstGeom>
          <a:noFill/>
          <a:ln>
            <a:noFill/>
          </a:ln>
        </p:spPr>
      </p:pic>
      <p:pic>
        <p:nvPicPr>
          <p:cNvPr descr="影像" id="21" name="Google Shape;21;p2"/>
          <p:cNvPicPr preferRelativeResize="0"/>
          <p:nvPr/>
        </p:nvPicPr>
        <p:blipFill rotWithShape="1">
          <a:blip r:embed="rId3">
            <a:alphaModFix/>
          </a:blip>
          <a:srcRect b="0" l="0" r="0" t="0"/>
          <a:stretch/>
        </p:blipFill>
        <p:spPr>
          <a:xfrm>
            <a:off x="-41394" y="531591"/>
            <a:ext cx="1998515" cy="956300"/>
          </a:xfrm>
          <a:prstGeom prst="rect">
            <a:avLst/>
          </a:prstGeom>
          <a:noFill/>
          <a:ln>
            <a:noFill/>
          </a:ln>
        </p:spPr>
      </p:pic>
      <p:pic>
        <p:nvPicPr>
          <p:cNvPr descr="影像" id="22" name="Google Shape;22;p2"/>
          <p:cNvPicPr preferRelativeResize="0"/>
          <p:nvPr/>
        </p:nvPicPr>
        <p:blipFill rotWithShape="1">
          <a:blip r:embed="rId4">
            <a:alphaModFix/>
          </a:blip>
          <a:srcRect b="0" l="0" r="0" t="0"/>
          <a:stretch/>
        </p:blipFill>
        <p:spPr>
          <a:xfrm>
            <a:off x="133305" y="106283"/>
            <a:ext cx="1787485" cy="236117"/>
          </a:xfrm>
          <a:prstGeom prst="rect">
            <a:avLst/>
          </a:prstGeom>
          <a:noFill/>
          <a:ln>
            <a:noFill/>
          </a:ln>
        </p:spPr>
      </p:pic>
      <p:pic>
        <p:nvPicPr>
          <p:cNvPr descr="影像" id="23" name="Google Shape;23;p2"/>
          <p:cNvPicPr preferRelativeResize="0"/>
          <p:nvPr/>
        </p:nvPicPr>
        <p:blipFill rotWithShape="1">
          <a:blip r:embed="rId5">
            <a:alphaModFix/>
          </a:blip>
          <a:srcRect b="0" l="0" r="0" t="0"/>
          <a:stretch/>
        </p:blipFill>
        <p:spPr>
          <a:xfrm>
            <a:off x="5892910" y="1022686"/>
            <a:ext cx="406180" cy="250153"/>
          </a:xfrm>
          <a:prstGeom prst="rect">
            <a:avLst/>
          </a:prstGeom>
          <a:noFill/>
          <a:ln>
            <a:noFill/>
          </a:ln>
        </p:spPr>
      </p:pic>
      <p:sp>
        <p:nvSpPr>
          <p:cNvPr id="24" name="Google Shape;24;p2"/>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一頁三張" showMasterSp="0">
  <p:cSld name="照片 - 一頁三張">
    <p:spTree>
      <p:nvGrpSpPr>
        <p:cNvPr id="72" name="Shape 72"/>
        <p:cNvGrpSpPr/>
        <p:nvPr/>
      </p:nvGrpSpPr>
      <p:grpSpPr>
        <a:xfrm>
          <a:off x="0" y="0"/>
          <a:ext cx="0" cy="0"/>
          <a:chOff x="0" y="0"/>
          <a:chExt cx="0" cy="0"/>
        </a:xfrm>
      </p:grpSpPr>
      <p:sp>
        <p:nvSpPr>
          <p:cNvPr id="73" name="Google Shape;73;p11"/>
          <p:cNvSpPr/>
          <p:nvPr>
            <p:ph idx="2" type="pic"/>
          </p:nvPr>
        </p:nvSpPr>
        <p:spPr>
          <a:xfrm>
            <a:off x="4685854" y="2685604"/>
            <a:ext cx="2812852" cy="1989088"/>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4" name="Google Shape;74;p11"/>
          <p:cNvSpPr/>
          <p:nvPr>
            <p:ph idx="3" type="pic"/>
          </p:nvPr>
        </p:nvSpPr>
        <p:spPr>
          <a:xfrm>
            <a:off x="4685854" y="468808"/>
            <a:ext cx="2812852" cy="1989088"/>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5" name="Google Shape;75;p11"/>
          <p:cNvSpPr/>
          <p:nvPr>
            <p:ph idx="4" type="pic"/>
          </p:nvPr>
        </p:nvSpPr>
        <p:spPr>
          <a:xfrm>
            <a:off x="1645295" y="468808"/>
            <a:ext cx="2812852" cy="4205883"/>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6" name="Google Shape;76;p11"/>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showMasterSp="0">
  <p:cSld name="照片">
    <p:spTree>
      <p:nvGrpSpPr>
        <p:cNvPr id="77" name="Shape 77"/>
        <p:cNvGrpSpPr/>
        <p:nvPr/>
      </p:nvGrpSpPr>
      <p:grpSpPr>
        <a:xfrm>
          <a:off x="0" y="0"/>
          <a:ext cx="0" cy="0"/>
          <a:chOff x="0" y="0"/>
          <a:chExt cx="0" cy="0"/>
        </a:xfrm>
      </p:grpSpPr>
      <p:sp>
        <p:nvSpPr>
          <p:cNvPr id="78" name="Google Shape;78;p12"/>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9" name="Google Shape;79;p12"/>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p:cSld name="空白">
    <p:spTree>
      <p:nvGrpSpPr>
        <p:cNvPr id="80" name="Shape 80"/>
        <p:cNvGrpSpPr/>
        <p:nvPr/>
      </p:nvGrpSpPr>
      <p:grpSpPr>
        <a:xfrm>
          <a:off x="0" y="0"/>
          <a:ext cx="0" cy="0"/>
          <a:chOff x="0" y="0"/>
          <a:chExt cx="0" cy="0"/>
        </a:xfrm>
      </p:grpSpPr>
      <p:sp>
        <p:nvSpPr>
          <p:cNvPr id="81" name="Google Shape;81;p13"/>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名言語錄" showMasterSp="0" type="tx">
  <p:cSld name="TITLE_AND_BODY">
    <p:spTree>
      <p:nvGrpSpPr>
        <p:cNvPr id="25" name="Shape 25"/>
        <p:cNvGrpSpPr/>
        <p:nvPr/>
      </p:nvGrpSpPr>
      <p:grpSpPr>
        <a:xfrm>
          <a:off x="0" y="0"/>
          <a:ext cx="0" cy="0"/>
          <a:chOff x="0" y="0"/>
          <a:chExt cx="0" cy="0"/>
        </a:xfrm>
      </p:grpSpPr>
      <p:sp>
        <p:nvSpPr>
          <p:cNvPr id="26" name="Google Shape;26;p3"/>
          <p:cNvSpPr txBox="1"/>
          <p:nvPr/>
        </p:nvSpPr>
        <p:spPr>
          <a:xfrm>
            <a:off x="3980920" y="4286250"/>
            <a:ext cx="1182161" cy="214313"/>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27" name="Google Shape;27;p3"/>
          <p:cNvSpPr txBox="1"/>
          <p:nvPr/>
        </p:nvSpPr>
        <p:spPr>
          <a:xfrm>
            <a:off x="2242626" y="1332944"/>
            <a:ext cx="4658749" cy="1842612"/>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pic>
        <p:nvPicPr>
          <p:cNvPr descr="影像" id="28" name="Google Shape;28;p3"/>
          <p:cNvPicPr preferRelativeResize="0"/>
          <p:nvPr/>
        </p:nvPicPr>
        <p:blipFill rotWithShape="1">
          <a:blip r:embed="rId2">
            <a:alphaModFix amt="2995"/>
          </a:blip>
          <a:srcRect b="0" l="0" r="0" t="0"/>
          <a:stretch/>
        </p:blipFill>
        <p:spPr>
          <a:xfrm>
            <a:off x="2583634" y="852711"/>
            <a:ext cx="3976664" cy="3438073"/>
          </a:xfrm>
          <a:prstGeom prst="rect">
            <a:avLst/>
          </a:prstGeom>
          <a:noFill/>
          <a:ln>
            <a:noFill/>
          </a:ln>
        </p:spPr>
      </p:pic>
      <p:sp>
        <p:nvSpPr>
          <p:cNvPr id="29" name="Google Shape;29;p3"/>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項目符號" showMasterSp="0">
  <p:cSld name="項目符號">
    <p:spTree>
      <p:nvGrpSpPr>
        <p:cNvPr id="30" name="Shape 30"/>
        <p:cNvGrpSpPr/>
        <p:nvPr/>
      </p:nvGrpSpPr>
      <p:grpSpPr>
        <a:xfrm>
          <a:off x="0" y="0"/>
          <a:ext cx="0" cy="0"/>
          <a:chOff x="0" y="0"/>
          <a:chExt cx="0" cy="0"/>
        </a:xfrm>
      </p:grpSpPr>
      <p:sp>
        <p:nvSpPr>
          <p:cNvPr id="31" name="Google Shape;31;p4"/>
          <p:cNvSpPr txBox="1"/>
          <p:nvPr>
            <p:ph idx="1" type="body"/>
          </p:nvPr>
        </p:nvSpPr>
        <p:spPr>
          <a:xfrm>
            <a:off x="1645295" y="669726"/>
            <a:ext cx="5853410" cy="3804047"/>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32" name="Google Shape;32;p4"/>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33" name="Google Shape;33;p4"/>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項目符號" showMasterSp="0">
  <p:cSld name="大標題與項目符號">
    <p:spTree>
      <p:nvGrpSpPr>
        <p:cNvPr id="34" name="Shape 34"/>
        <p:cNvGrpSpPr/>
        <p:nvPr/>
      </p:nvGrpSpPr>
      <p:grpSpPr>
        <a:xfrm>
          <a:off x="0" y="0"/>
          <a:ext cx="0" cy="0"/>
          <a:chOff x="0" y="0"/>
          <a:chExt cx="0" cy="0"/>
        </a:xfrm>
      </p:grpSpPr>
      <p:sp>
        <p:nvSpPr>
          <p:cNvPr id="35" name="Google Shape;35;p5"/>
          <p:cNvSpPr txBox="1"/>
          <p:nvPr>
            <p:ph type="title"/>
          </p:nvPr>
        </p:nvSpPr>
        <p:spPr>
          <a:xfrm>
            <a:off x="471488" y="214313"/>
            <a:ext cx="5853410" cy="566737"/>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36" name="Google Shape;36;p5"/>
          <p:cNvSpPr txBox="1"/>
          <p:nvPr>
            <p:ph idx="1" type="body"/>
          </p:nvPr>
        </p:nvSpPr>
        <p:spPr>
          <a:xfrm>
            <a:off x="1645295" y="1366242"/>
            <a:ext cx="5853410" cy="3315147"/>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37" name="Google Shape;37;p5"/>
          <p:cNvGrpSpPr/>
          <p:nvPr/>
        </p:nvGrpSpPr>
        <p:grpSpPr>
          <a:xfrm>
            <a:off x="-17450" y="5084396"/>
            <a:ext cx="9178902" cy="59104"/>
            <a:chOff x="0" y="0"/>
            <a:chExt cx="24477068" cy="157609"/>
          </a:xfrm>
        </p:grpSpPr>
        <p:sp>
          <p:nvSpPr>
            <p:cNvPr id="38" name="Google Shape;38;p5"/>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39" name="Google Shape;39;p5"/>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40" name="Google Shape;40;p5"/>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41" name="Google Shape;41;p5"/>
          <p:cNvPicPr preferRelativeResize="0"/>
          <p:nvPr/>
        </p:nvPicPr>
        <p:blipFill rotWithShape="1">
          <a:blip r:embed="rId2">
            <a:alphaModFix/>
          </a:blip>
          <a:srcRect b="0" l="0" r="0" t="0"/>
          <a:stretch/>
        </p:blipFill>
        <p:spPr>
          <a:xfrm>
            <a:off x="-41394" y="4351927"/>
            <a:ext cx="1544781" cy="739186"/>
          </a:xfrm>
          <a:prstGeom prst="rect">
            <a:avLst/>
          </a:prstGeom>
          <a:noFill/>
          <a:ln>
            <a:noFill/>
          </a:ln>
        </p:spPr>
      </p:pic>
      <p:cxnSp>
        <p:nvCxnSpPr>
          <p:cNvPr id="42" name="Google Shape;42;p5"/>
          <p:cNvCxnSpPr/>
          <p:nvPr/>
        </p:nvCxnSpPr>
        <p:spPr>
          <a:xfrm>
            <a:off x="450856" y="754224"/>
            <a:ext cx="8228001"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43" name="Google Shape;43;p5"/>
          <p:cNvPicPr preferRelativeResize="0"/>
          <p:nvPr/>
        </p:nvPicPr>
        <p:blipFill rotWithShape="1">
          <a:blip r:embed="rId3">
            <a:alphaModFix amt="18337"/>
          </a:blip>
          <a:srcRect b="0" l="0" r="0" t="0"/>
          <a:stretch/>
        </p:blipFill>
        <p:spPr>
          <a:xfrm>
            <a:off x="7631260" y="4869421"/>
            <a:ext cx="1461636" cy="193074"/>
          </a:xfrm>
          <a:prstGeom prst="rect">
            <a:avLst/>
          </a:prstGeom>
          <a:noFill/>
          <a:ln>
            <a:noFill/>
          </a:ln>
        </p:spPr>
      </p:pic>
      <p:sp>
        <p:nvSpPr>
          <p:cNvPr id="44" name="Google Shape;44;p5"/>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 中央" showMasterSp="0">
  <p:cSld name="大標題 - 中央">
    <p:spTree>
      <p:nvGrpSpPr>
        <p:cNvPr id="45" name="Shape 45"/>
        <p:cNvGrpSpPr/>
        <p:nvPr/>
      </p:nvGrpSpPr>
      <p:grpSpPr>
        <a:xfrm>
          <a:off x="0" y="0"/>
          <a:ext cx="0" cy="0"/>
          <a:chOff x="0" y="0"/>
          <a:chExt cx="0" cy="0"/>
        </a:xfrm>
      </p:grpSpPr>
      <p:sp>
        <p:nvSpPr>
          <p:cNvPr id="46" name="Google Shape;46;p6"/>
          <p:cNvSpPr txBox="1"/>
          <p:nvPr>
            <p:ph type="title"/>
          </p:nvPr>
        </p:nvSpPr>
        <p:spPr>
          <a:xfrm>
            <a:off x="1063838" y="2938204"/>
            <a:ext cx="5518547" cy="174129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47" name="Google Shape;47;p6"/>
          <p:cNvGrpSpPr/>
          <p:nvPr/>
        </p:nvGrpSpPr>
        <p:grpSpPr>
          <a:xfrm>
            <a:off x="1075372" y="2889512"/>
            <a:ext cx="6521694" cy="17335"/>
            <a:chOff x="0" y="0"/>
            <a:chExt cx="17391183" cy="46227"/>
          </a:xfrm>
        </p:grpSpPr>
        <p:sp>
          <p:nvSpPr>
            <p:cNvPr id="48" name="Google Shape;48;p6"/>
            <p:cNvSpPr/>
            <p:nvPr/>
          </p:nvSpPr>
          <p:spPr>
            <a:xfrm>
              <a:off x="0" y="0"/>
              <a:ext cx="5231804" cy="46227"/>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49" name="Google Shape;49;p6"/>
            <p:cNvSpPr/>
            <p:nvPr/>
          </p:nvSpPr>
          <p:spPr>
            <a:xfrm>
              <a:off x="5204271" y="0"/>
              <a:ext cx="6982639" cy="46227"/>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50" name="Google Shape;50;p6"/>
            <p:cNvSpPr/>
            <p:nvPr/>
          </p:nvSpPr>
          <p:spPr>
            <a:xfrm>
              <a:off x="12160240" y="0"/>
              <a:ext cx="5230943" cy="46227"/>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51" name="Google Shape;51;p6"/>
          <p:cNvSpPr txBox="1"/>
          <p:nvPr>
            <p:ph idx="1" type="body"/>
          </p:nvPr>
        </p:nvSpPr>
        <p:spPr>
          <a:xfrm>
            <a:off x="1120576" y="2262098"/>
            <a:ext cx="5518547" cy="596057"/>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52" name="Google Shape;52;p6"/>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53" name="Google Shape;53;p6"/>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 上方">
  <p:cSld name="大標題 - 上方">
    <p:spTree>
      <p:nvGrpSpPr>
        <p:cNvPr id="54" name="Shape 54"/>
        <p:cNvGrpSpPr/>
        <p:nvPr/>
      </p:nvGrpSpPr>
      <p:grpSpPr>
        <a:xfrm>
          <a:off x="0" y="0"/>
          <a:ext cx="0" cy="0"/>
          <a:chOff x="0" y="0"/>
          <a:chExt cx="0" cy="0"/>
        </a:xfrm>
      </p:grpSpPr>
      <p:sp>
        <p:nvSpPr>
          <p:cNvPr id="55" name="Google Shape;55;p7"/>
          <p:cNvSpPr txBox="1"/>
          <p:nvPr>
            <p:ph type="title"/>
          </p:nvPr>
        </p:nvSpPr>
        <p:spPr>
          <a:xfrm>
            <a:off x="470545" y="215974"/>
            <a:ext cx="5853410" cy="568177"/>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56" name="Google Shape;56;p7"/>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直式" showMasterSp="0">
  <p:cSld name="照片 - 直式">
    <p:spTree>
      <p:nvGrpSpPr>
        <p:cNvPr id="57" name="Shape 57"/>
        <p:cNvGrpSpPr/>
        <p:nvPr/>
      </p:nvGrpSpPr>
      <p:grpSpPr>
        <a:xfrm>
          <a:off x="0" y="0"/>
          <a:ext cx="0" cy="0"/>
          <a:chOff x="0" y="0"/>
          <a:chExt cx="0" cy="0"/>
        </a:xfrm>
      </p:grpSpPr>
      <p:sp>
        <p:nvSpPr>
          <p:cNvPr id="58" name="Google Shape;58;p8"/>
          <p:cNvSpPr/>
          <p:nvPr>
            <p:ph idx="2" type="pic"/>
          </p:nvPr>
        </p:nvSpPr>
        <p:spPr>
          <a:xfrm>
            <a:off x="4685854" y="334863"/>
            <a:ext cx="2812852" cy="4333131"/>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59" name="Google Shape;59;p8"/>
          <p:cNvSpPr txBox="1"/>
          <p:nvPr>
            <p:ph type="title"/>
          </p:nvPr>
        </p:nvSpPr>
        <p:spPr>
          <a:xfrm>
            <a:off x="1645295" y="334863"/>
            <a:ext cx="2812852" cy="2102942"/>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60" name="Google Shape;60;p8"/>
          <p:cNvSpPr txBox="1"/>
          <p:nvPr>
            <p:ph idx="1" type="body"/>
          </p:nvPr>
        </p:nvSpPr>
        <p:spPr>
          <a:xfrm>
            <a:off x="1645295" y="2491383"/>
            <a:ext cx="2812852" cy="2169914"/>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1" name="Google Shape;61;p8"/>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水平" showMasterSp="0">
  <p:cSld name="照片 - 水平">
    <p:spTree>
      <p:nvGrpSpPr>
        <p:cNvPr id="62" name="Shape 62"/>
        <p:cNvGrpSpPr/>
        <p:nvPr/>
      </p:nvGrpSpPr>
      <p:grpSpPr>
        <a:xfrm>
          <a:off x="0" y="0"/>
          <a:ext cx="0" cy="0"/>
          <a:chOff x="0" y="0"/>
          <a:chExt cx="0" cy="0"/>
        </a:xfrm>
      </p:grpSpPr>
      <p:sp>
        <p:nvSpPr>
          <p:cNvPr id="63" name="Google Shape;63;p9"/>
          <p:cNvSpPr/>
          <p:nvPr>
            <p:ph idx="2" type="pic"/>
          </p:nvPr>
        </p:nvSpPr>
        <p:spPr>
          <a:xfrm>
            <a:off x="2000250" y="354955"/>
            <a:ext cx="5143501" cy="3114229"/>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4" name="Google Shape;64;p9"/>
          <p:cNvSpPr txBox="1"/>
          <p:nvPr>
            <p:ph type="title"/>
          </p:nvPr>
        </p:nvSpPr>
        <p:spPr>
          <a:xfrm>
            <a:off x="1812726" y="3542854"/>
            <a:ext cx="5518547" cy="750094"/>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65" name="Google Shape;65;p9"/>
          <p:cNvSpPr txBox="1"/>
          <p:nvPr>
            <p:ph idx="1" type="body"/>
          </p:nvPr>
        </p:nvSpPr>
        <p:spPr>
          <a:xfrm>
            <a:off x="1812726" y="4299644"/>
            <a:ext cx="5518547" cy="596057"/>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6" name="Google Shape;66;p9"/>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項目符號與照片" showMasterSp="0">
  <p:cSld name="大標題、項目符號與照片">
    <p:spTree>
      <p:nvGrpSpPr>
        <p:cNvPr id="67" name="Shape 67"/>
        <p:cNvGrpSpPr/>
        <p:nvPr/>
      </p:nvGrpSpPr>
      <p:grpSpPr>
        <a:xfrm>
          <a:off x="0" y="0"/>
          <a:ext cx="0" cy="0"/>
          <a:chOff x="0" y="0"/>
          <a:chExt cx="0" cy="0"/>
        </a:xfrm>
      </p:grpSpPr>
      <p:sp>
        <p:nvSpPr>
          <p:cNvPr id="68" name="Google Shape;68;p10"/>
          <p:cNvSpPr/>
          <p:nvPr>
            <p:ph idx="2" type="pic"/>
          </p:nvPr>
        </p:nvSpPr>
        <p:spPr>
          <a:xfrm>
            <a:off x="4685854" y="1366242"/>
            <a:ext cx="2812852" cy="3315147"/>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9" name="Google Shape;69;p10"/>
          <p:cNvSpPr txBox="1"/>
          <p:nvPr>
            <p:ph type="title"/>
          </p:nvPr>
        </p:nvSpPr>
        <p:spPr>
          <a:xfrm>
            <a:off x="1645295" y="133945"/>
            <a:ext cx="5853410" cy="1138536"/>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70" name="Google Shape;70;p10"/>
          <p:cNvSpPr txBox="1"/>
          <p:nvPr>
            <p:ph idx="1" type="body"/>
          </p:nvPr>
        </p:nvSpPr>
        <p:spPr>
          <a:xfrm>
            <a:off x="1645295" y="1366242"/>
            <a:ext cx="2812852" cy="3315147"/>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1" name="Google Shape;71;p10"/>
          <p:cNvSpPr txBox="1"/>
          <p:nvPr>
            <p:ph idx="12" type="sldNum"/>
          </p:nvPr>
        </p:nvSpPr>
        <p:spPr>
          <a:xfrm>
            <a:off x="4482789" y="4902398"/>
            <a:ext cx="174851" cy="177404"/>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0545" y="215974"/>
            <a:ext cx="5853410" cy="568177"/>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7" name="Google Shape;7;p1"/>
          <p:cNvGrpSpPr/>
          <p:nvPr/>
        </p:nvGrpSpPr>
        <p:grpSpPr>
          <a:xfrm>
            <a:off x="-17450" y="5084396"/>
            <a:ext cx="9178902" cy="59104"/>
            <a:chOff x="0" y="0"/>
            <a:chExt cx="24477068" cy="157609"/>
          </a:xfrm>
        </p:grpSpPr>
        <p:sp>
          <p:nvSpPr>
            <p:cNvPr id="8" name="Google Shape;8;p1"/>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 name="Google Shape;9;p1"/>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 name="Google Shape;10;p1"/>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11" name="Google Shape;11;p1"/>
          <p:cNvPicPr preferRelativeResize="0"/>
          <p:nvPr/>
        </p:nvPicPr>
        <p:blipFill rotWithShape="1">
          <a:blip r:embed="rId1">
            <a:alphaModFix/>
          </a:blip>
          <a:srcRect b="0" l="0" r="0" t="0"/>
          <a:stretch/>
        </p:blipFill>
        <p:spPr>
          <a:xfrm>
            <a:off x="-41394" y="4351927"/>
            <a:ext cx="1544781" cy="739186"/>
          </a:xfrm>
          <a:prstGeom prst="rect">
            <a:avLst/>
          </a:prstGeom>
          <a:noFill/>
          <a:ln>
            <a:noFill/>
          </a:ln>
        </p:spPr>
      </p:pic>
      <p:cxnSp>
        <p:nvCxnSpPr>
          <p:cNvPr id="12" name="Google Shape;12;p1"/>
          <p:cNvCxnSpPr/>
          <p:nvPr/>
        </p:nvCxnSpPr>
        <p:spPr>
          <a:xfrm>
            <a:off x="450856" y="754224"/>
            <a:ext cx="8228001"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13" name="Google Shape;13;p1"/>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14" name="Google Shape;14;p1"/>
          <p:cNvSpPr txBox="1"/>
          <p:nvPr>
            <p:ph idx="1" type="body"/>
          </p:nvPr>
        </p:nvSpPr>
        <p:spPr>
          <a:xfrm>
            <a:off x="1645295" y="1366242"/>
            <a:ext cx="5853410" cy="3315147"/>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5" name="Google Shape;15;p1"/>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www.youtube.com/watch?v=bt-4qErMi_g"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www.youtube.com/watch?v=QyYFk8eFOxo" TargetMode="Externa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www.youtube.com/watch?v=PUVWxNCvy2o" TargetMode="Externa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www.youtube.com/watch?v=XAAXnz983Gw" TargetMode="External"/><Relationship Id="rId4"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www.youtube.com/watch?v=d6Mmff5SBtQ" TargetMode="External"/><Relationship Id="rId4"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30.png"/><Relationship Id="rId8"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10.png"/><Relationship Id="rId8"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rive.google.com/open?id=1OTJAVqgdTCbzR0qdmyekt6l7bxhfV31U" TargetMode="External"/><Relationship Id="rId4" Type="http://schemas.openxmlformats.org/officeDocument/2006/relationships/hyperlink" Target="https://drive.google.com/open?id=1N6zCHrby_AC3cJ0dD-4oxrNqa1cGz5UCef9BsXktKss" TargetMode="External"/><Relationship Id="rId5" Type="http://schemas.openxmlformats.org/officeDocument/2006/relationships/hyperlink" Target="https://drive.google.com/open?id=1aklgJbgyXOP8IEfSVbe1vk3-Q0CO96GQ" TargetMode="External"/><Relationship Id="rId6" Type="http://schemas.openxmlformats.org/officeDocument/2006/relationships/hyperlink" Target="https://www.youtube.com/playlist?list=PL1f_B9coMEeDRdUsXaaU5dVVlLB1QRBsu" TargetMode="External"/><Relationship Id="rId7" Type="http://schemas.openxmlformats.org/officeDocument/2006/relationships/hyperlink" Target="https://drive.google.com/open?id=1xOCa4T_QhcVo49do3uIWswNUeWC-jNDW"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4.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hyperlink" Target="http://www.youtube.com/watch?v=YKnCqS93yF8" TargetMode="External"/><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image" Target="../media/image17.png"/><Relationship Id="rId5"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www.youtube.com/watch?v=1qakFwyMlCw" TargetMode="External"/><Relationship Id="rId4" Type="http://schemas.openxmlformats.org/officeDocument/2006/relationships/image" Target="../media/image1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4.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hyperlink" Target="http://www.youtube.com/watch?v=RReSfcgUgIA" TargetMode="External"/><Relationship Id="rId4" Type="http://schemas.openxmlformats.org/officeDocument/2006/relationships/image" Target="../media/image4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www.youtube.com/watch?v=XAKMgUiBwiI" TargetMode="External"/><Relationship Id="rId4" Type="http://schemas.openxmlformats.org/officeDocument/2006/relationships/image" Target="../media/image3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41.png"/><Relationship Id="rId4" Type="http://schemas.openxmlformats.org/officeDocument/2006/relationships/image" Target="../media/image30.png"/><Relationship Id="rId5" Type="http://schemas.openxmlformats.org/officeDocument/2006/relationships/image" Target="../media/image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41.png"/><Relationship Id="rId4" Type="http://schemas.openxmlformats.org/officeDocument/2006/relationships/image" Target="../media/image30.png"/><Relationship Id="rId5"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39.gif"/><Relationship Id="rId4" Type="http://schemas.openxmlformats.org/officeDocument/2006/relationships/image" Target="../media/image41.png"/><Relationship Id="rId5" Type="http://schemas.openxmlformats.org/officeDocument/2006/relationships/image" Target="../media/image30.png"/><Relationship Id="rId6"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hyperlink" Target="https://zhuanlan.zhihu.com/p/21547911" TargetMode="Externa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hyperlink" Target="https://www.youtube.com/watch?v=lfHX2hHRMVQ&amp;index=2&amp;list=PL7-jPKtc4r78-wCZcQn5IqyuWhBZ8fOxT" TargetMode="External"/><Relationship Id="rId4" Type="http://schemas.openxmlformats.org/officeDocument/2006/relationships/hyperlink" Target="https://www.csie.ntu.edu.tw/~yvchen/f106-adl/syllabus.html" TargetMode="External"/><Relationship Id="rId5" Type="http://schemas.openxmlformats.org/officeDocument/2006/relationships/hyperlink" Target="http://speech.ee.ntu.edu.tw/~tlkagk/courses_MLDS18.html" TargetMode="External"/><Relationship Id="rId6" Type="http://schemas.openxmlformats.org/officeDocument/2006/relationships/hyperlink" Target="http://rail.eecs.berkeley.edu/deeprlcourse-fa17/index.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www.youtube.com/watch?v=4zQp8_0gH30" TargetMode="External"/><Relationship Id="rId4" Type="http://schemas.openxmlformats.org/officeDocument/2006/relationships/image" Target="../media/image7.jp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www.youtube.com/watch?v=ohPKluKRhVU" TargetMode="Externa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4"/>
          <p:cNvSpPr txBox="1"/>
          <p:nvPr>
            <p:ph idx="4294967295" type="subTitle"/>
          </p:nvPr>
        </p:nvSpPr>
        <p:spPr>
          <a:xfrm>
            <a:off x="1888926" y="2950714"/>
            <a:ext cx="5518500" cy="596100"/>
          </a:xfrm>
          <a:prstGeom prst="rect">
            <a:avLst/>
          </a:prstGeom>
          <a:noFill/>
          <a:ln>
            <a:noFill/>
          </a:ln>
        </p:spPr>
        <p:txBody>
          <a:bodyPr anchorCtr="0" anchor="t" bIns="26775" lIns="26775" spcFirstLastPara="1" rIns="26775" wrap="square" tIns="26775">
            <a:noAutofit/>
          </a:bodyPr>
          <a:lstStyle/>
          <a:p>
            <a:pPr indent="0" lvl="0" marL="914400" marR="0" rtl="0" algn="r">
              <a:lnSpc>
                <a:spcPct val="80000"/>
              </a:lnSpc>
              <a:spcBef>
                <a:spcPts val="0"/>
              </a:spcBef>
              <a:spcAft>
                <a:spcPts val="0"/>
              </a:spcAft>
              <a:buClr>
                <a:srgbClr val="A6AAA9"/>
              </a:buClr>
              <a:buSzPts val="2500"/>
              <a:buFont typeface="Arial"/>
              <a:buNone/>
            </a:pPr>
            <a:r>
              <a:rPr b="0" i="0" lang="zh-TW" sz="2500" u="none" cap="none" strike="noStrike">
                <a:solidFill>
                  <a:srgbClr val="A6AAA9"/>
                </a:solidFill>
                <a:latin typeface="Arial"/>
                <a:ea typeface="Arial"/>
                <a:cs typeface="Arial"/>
                <a:sym typeface="Arial"/>
              </a:rPr>
              <a:t>孫民＆</a:t>
            </a:r>
            <a:r>
              <a:rPr lang="zh-TW" sz="2500">
                <a:solidFill>
                  <a:srgbClr val="A6AAA9"/>
                </a:solidFill>
                <a:latin typeface="Arial"/>
                <a:ea typeface="Arial"/>
                <a:cs typeface="Arial"/>
                <a:sym typeface="Arial"/>
              </a:rPr>
              <a:t>技術處</a:t>
            </a:r>
            <a:endParaRPr b="0" i="0" sz="2500" u="none" cap="none" strike="noStrike">
              <a:solidFill>
                <a:srgbClr val="A6AAA9"/>
              </a:solidFill>
              <a:latin typeface="Arial"/>
              <a:ea typeface="Arial"/>
              <a:cs typeface="Arial"/>
              <a:sym typeface="Arial"/>
            </a:endParaRPr>
          </a:p>
          <a:p>
            <a:pPr indent="0" lvl="0" marL="0" marR="0" rtl="0" algn="ctr">
              <a:lnSpc>
                <a:spcPct val="80000"/>
              </a:lnSpc>
              <a:spcBef>
                <a:spcPts val="500"/>
              </a:spcBef>
              <a:spcAft>
                <a:spcPts val="0"/>
              </a:spcAft>
              <a:buClr>
                <a:srgbClr val="A6AAA9"/>
              </a:buClr>
              <a:buSzPts val="2500"/>
              <a:buFont typeface="Arial"/>
              <a:buNone/>
            </a:pPr>
            <a:r>
              <a:t/>
            </a:r>
            <a:endParaRPr b="0" i="0" sz="2500" u="none" cap="none" strike="noStrike">
              <a:solidFill>
                <a:srgbClr val="A6AAA9"/>
              </a:solidFill>
              <a:latin typeface="Arial"/>
              <a:ea typeface="Arial"/>
              <a:cs typeface="Arial"/>
              <a:sym typeface="Arial"/>
            </a:endParaRPr>
          </a:p>
        </p:txBody>
      </p:sp>
      <p:grpSp>
        <p:nvGrpSpPr>
          <p:cNvPr id="87" name="Google Shape;87;p14"/>
          <p:cNvGrpSpPr/>
          <p:nvPr/>
        </p:nvGrpSpPr>
        <p:grpSpPr>
          <a:xfrm>
            <a:off x="-17450" y="5084396"/>
            <a:ext cx="9178902" cy="59104"/>
            <a:chOff x="0" y="0"/>
            <a:chExt cx="24477068" cy="157609"/>
          </a:xfrm>
        </p:grpSpPr>
        <p:sp>
          <p:nvSpPr>
            <p:cNvPr id="88" name="Google Shape;88;p14"/>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89" name="Google Shape;89;p14"/>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0" name="Google Shape;90;p14"/>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91" name="Google Shape;91;p14"/>
          <p:cNvSpPr txBox="1"/>
          <p:nvPr/>
        </p:nvSpPr>
        <p:spPr>
          <a:xfrm>
            <a:off x="0" y="1247625"/>
            <a:ext cx="9144000" cy="17256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4000"/>
              <a:buFont typeface="Arial"/>
              <a:buNone/>
            </a:pPr>
            <a:r>
              <a:rPr b="0" i="0" lang="zh-TW" sz="4000" u="none" cap="none" strike="noStrike">
                <a:solidFill>
                  <a:srgbClr val="000000"/>
                </a:solidFill>
                <a:latin typeface="Arial"/>
                <a:ea typeface="Arial"/>
                <a:cs typeface="Arial"/>
                <a:sym typeface="Arial"/>
              </a:rPr>
              <a:t>Reinforcement Learning </a:t>
            </a:r>
            <a:r>
              <a:rPr lang="zh-TW" sz="4000"/>
              <a:t>- </a:t>
            </a:r>
            <a:r>
              <a:rPr b="0" i="0" lang="zh-TW" sz="3600" u="none" cap="none" strike="noStrike">
                <a:solidFill>
                  <a:srgbClr val="000000"/>
                </a:solidFill>
                <a:latin typeface="Arial"/>
                <a:ea typeface="Arial"/>
                <a:cs typeface="Arial"/>
                <a:sym typeface="Arial"/>
              </a:rPr>
              <a:t>Part 2</a:t>
            </a:r>
            <a:endParaRPr b="0" i="0" sz="3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Q-Learning-3</a:t>
            </a:r>
            <a:endParaRPr b="0" i="0" sz="3000" u="none" cap="none" strike="noStrike">
              <a:solidFill>
                <a:srgbClr val="000000"/>
              </a:solidFill>
              <a:latin typeface="Arial"/>
              <a:ea typeface="Arial"/>
              <a:cs typeface="Arial"/>
              <a:sym typeface="Arial"/>
            </a:endParaRPr>
          </a:p>
        </p:txBody>
      </p:sp>
      <p:pic>
        <p:nvPicPr>
          <p:cNvPr id="149" name="Google Shape;149;p23" title="2-003-DQN-3.mov">
            <a:hlinkClick r:id="rId3"/>
          </p:cNvPr>
          <p:cNvPicPr preferRelativeResize="0"/>
          <p:nvPr/>
        </p:nvPicPr>
        <p:blipFill rotWithShape="1">
          <a:blip r:embed="rId4">
            <a:alphaModFix/>
          </a:blip>
          <a:srcRect b="0" l="0" r="0" t="0"/>
          <a:stretch/>
        </p:blipFill>
        <p:spPr>
          <a:xfrm>
            <a:off x="2286000" y="994919"/>
            <a:ext cx="4572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4" title="S2 1 DeepQLearning概念 p37">
            <a:hlinkClick r:id="rId3"/>
          </p:cNvPr>
          <p:cNvPicPr preferRelativeResize="0"/>
          <p:nvPr/>
        </p:nvPicPr>
        <p:blipFill rotWithShape="1">
          <a:blip r:embed="rId4">
            <a:alphaModFix/>
          </a:blip>
          <a:srcRect b="0" l="0" r="0" t="0"/>
          <a:stretch/>
        </p:blipFill>
        <p:spPr>
          <a:xfrm>
            <a:off x="2286000" y="1009650"/>
            <a:ext cx="4572000" cy="3429000"/>
          </a:xfrm>
          <a:prstGeom prst="rect">
            <a:avLst/>
          </a:prstGeom>
          <a:noFill/>
          <a:ln>
            <a:noFill/>
          </a:ln>
        </p:spPr>
      </p:pic>
      <p:sp>
        <p:nvSpPr>
          <p:cNvPr id="155" name="Google Shape;155;p24"/>
          <p:cNvSpPr txBox="1"/>
          <p:nvPr/>
        </p:nvSpPr>
        <p:spPr>
          <a:xfrm>
            <a:off x="381000" y="0"/>
            <a:ext cx="6404400" cy="80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zh-TW" sz="2600" u="none" cap="none" strike="noStrike">
                <a:solidFill>
                  <a:schemeClr val="dk1"/>
                </a:solidFill>
                <a:latin typeface="Arial"/>
                <a:ea typeface="Arial"/>
                <a:cs typeface="Arial"/>
                <a:sym typeface="Arial"/>
              </a:rPr>
              <a:t>聽聽助教怎麼講</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What’s Deep Q-Learning </a:t>
            </a:r>
            <a:endParaRPr b="0" i="0" sz="3000" u="none" cap="none" strike="noStrike">
              <a:solidFill>
                <a:srgbClr val="000000"/>
              </a:solidFill>
              <a:latin typeface="Arial"/>
              <a:ea typeface="Arial"/>
              <a:cs typeface="Arial"/>
              <a:sym typeface="Arial"/>
            </a:endParaRPr>
          </a:p>
        </p:txBody>
      </p:sp>
      <p:sp>
        <p:nvSpPr>
          <p:cNvPr id="161" name="Google Shape;161;p25"/>
          <p:cNvSpPr txBox="1"/>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利用</a:t>
            </a:r>
            <a:r>
              <a:rPr b="0" i="0" lang="zh-TW" sz="2400" u="none" cap="none" strike="noStrike">
                <a:solidFill>
                  <a:srgbClr val="FF0000"/>
                </a:solidFill>
                <a:latin typeface="Arial"/>
                <a:ea typeface="Arial"/>
                <a:cs typeface="Arial"/>
                <a:sym typeface="Arial"/>
              </a:rPr>
              <a:t>神經網路</a:t>
            </a:r>
            <a:r>
              <a:rPr b="0" i="0" lang="zh-TW" sz="2400" u="none" cap="none" strike="noStrike">
                <a:solidFill>
                  <a:srgbClr val="595959"/>
                </a:solidFill>
                <a:latin typeface="Arial"/>
                <a:ea typeface="Arial"/>
                <a:cs typeface="Arial"/>
                <a:sym typeface="Arial"/>
              </a:rPr>
              <a:t>代替以table紀錄Q值（已實作）</a:t>
            </a:r>
            <a:endParaRPr b="0" i="0" sz="2400" u="none" cap="none" strike="noStrike">
              <a:solidFill>
                <a:srgbClr val="595959"/>
              </a:solidFill>
              <a:latin typeface="Arial"/>
              <a:ea typeface="Arial"/>
              <a:cs typeface="Arial"/>
              <a:sym typeface="Arial"/>
            </a:endParaRPr>
          </a:p>
          <a:p>
            <a:pPr indent="-381000" lvl="0" marL="457200" marR="0" rtl="0" algn="l">
              <a:lnSpc>
                <a:spcPct val="115000"/>
              </a:lnSpc>
              <a:spcBef>
                <a:spcPts val="160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利用</a:t>
            </a:r>
            <a:r>
              <a:rPr b="0" i="0" lang="zh-TW" sz="2400" u="none" cap="none" strike="noStrike">
                <a:solidFill>
                  <a:srgbClr val="FF0000"/>
                </a:solidFill>
                <a:latin typeface="Arial"/>
                <a:ea typeface="Arial"/>
                <a:cs typeface="Arial"/>
                <a:sym typeface="Arial"/>
              </a:rPr>
              <a:t>兩個神經網路</a:t>
            </a:r>
            <a:r>
              <a:rPr b="0" i="0" lang="zh-TW" sz="2400" u="none" cap="none" strike="noStrike">
                <a:solidFill>
                  <a:srgbClr val="595959"/>
                </a:solidFill>
                <a:latin typeface="Arial"/>
                <a:ea typeface="Arial"/>
                <a:cs typeface="Arial"/>
                <a:sym typeface="Arial"/>
              </a:rPr>
              <a:t>來減少單一神經網路的傲慢與偏見</a:t>
            </a:r>
            <a:endParaRPr b="0" i="0" sz="2400" u="sng" cap="none" strike="noStrike">
              <a:solidFill>
                <a:srgbClr val="595959"/>
              </a:solidFill>
              <a:latin typeface="Arial"/>
              <a:ea typeface="Arial"/>
              <a:cs typeface="Arial"/>
              <a:sym typeface="Arial"/>
            </a:endParaRPr>
          </a:p>
          <a:p>
            <a:pPr indent="-381000" lvl="0" marL="457200" marR="0" rtl="0" algn="l">
              <a:lnSpc>
                <a:spcPct val="115000"/>
              </a:lnSpc>
              <a:spcBef>
                <a:spcPts val="160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透過</a:t>
            </a:r>
            <a:r>
              <a:rPr b="0" i="0" lang="zh-TW" sz="2400" u="none" cap="none" strike="noStrike">
                <a:solidFill>
                  <a:srgbClr val="FF0000"/>
                </a:solidFill>
                <a:latin typeface="Arial"/>
                <a:ea typeface="Arial"/>
                <a:cs typeface="Arial"/>
                <a:sym typeface="Arial"/>
              </a:rPr>
              <a:t>記憶庫</a:t>
            </a:r>
            <a:r>
              <a:rPr b="0" i="0" lang="zh-TW" sz="2400" u="none" cap="none" strike="noStrike">
                <a:solidFill>
                  <a:srgbClr val="595959"/>
                </a:solidFill>
                <a:latin typeface="Arial"/>
                <a:ea typeface="Arial"/>
                <a:cs typeface="Arial"/>
                <a:sym typeface="Arial"/>
              </a:rPr>
              <a:t>存取過去經驗並回放重新挖掘價值</a:t>
            </a:r>
            <a:endParaRPr b="0" i="0" sz="2400" u="none" cap="none" strike="noStrike">
              <a:solidFill>
                <a:srgbClr val="595959"/>
              </a:solidFill>
              <a:latin typeface="Arial"/>
              <a:ea typeface="Arial"/>
              <a:cs typeface="Arial"/>
              <a:sym typeface="Arial"/>
            </a:endParaRPr>
          </a:p>
          <a:p>
            <a:pPr indent="457200" lvl="0" marL="0" marR="0" rtl="0" algn="l">
              <a:lnSpc>
                <a:spcPct val="115000"/>
              </a:lnSpc>
              <a:spcBef>
                <a:spcPts val="1600"/>
              </a:spcBef>
              <a:spcAft>
                <a:spcPts val="1600"/>
              </a:spcAft>
              <a:buClr>
                <a:srgbClr val="000000"/>
              </a:buClr>
              <a:buSzPts val="2400"/>
              <a:buFont typeface="Arial"/>
              <a:buNone/>
            </a:pPr>
            <a:r>
              <a:rPr b="0" i="0" lang="zh-TW" sz="2400" u="none" cap="none" strike="noStrike">
                <a:solidFill>
                  <a:srgbClr val="595959"/>
                </a:solidFill>
                <a:latin typeface="Arial"/>
                <a:ea typeface="Arial"/>
                <a:cs typeface="Arial"/>
                <a:sym typeface="Arial"/>
              </a:rPr>
              <a:t>(key words: experience replay)</a:t>
            </a:r>
            <a:endParaRPr b="0" i="0" sz="2400" u="none" cap="none" strike="noStrike">
              <a:solidFill>
                <a:srgbClr val="595959"/>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67" name="Google Shape;167;p26"/>
          <p:cNvSpPr/>
          <p:nvPr/>
        </p:nvSpPr>
        <p:spPr>
          <a:xfrm>
            <a:off x="3153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單一神經網路的弊端</a:t>
            </a:r>
            <a:endParaRPr b="0" i="0" sz="3000" u="none" cap="none" strike="noStrike">
              <a:solidFill>
                <a:srgbClr val="000000"/>
              </a:solidFill>
              <a:latin typeface="Arial"/>
              <a:ea typeface="Arial"/>
              <a:cs typeface="Arial"/>
              <a:sym typeface="Arial"/>
            </a:endParaRPr>
          </a:p>
        </p:txBody>
      </p:sp>
      <p:sp>
        <p:nvSpPr>
          <p:cNvPr id="169" name="Google Shape;169;p26"/>
          <p:cNvSpPr txBox="1"/>
          <p:nvPr/>
        </p:nvSpPr>
        <p:spPr>
          <a:xfrm>
            <a:off x="355900" y="8005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左)</a:t>
            </a:r>
            <a:endParaRPr b="0" i="0" sz="1800" u="none" cap="none" strike="noStrike">
              <a:solidFill>
                <a:srgbClr val="0000FF"/>
              </a:solidFill>
              <a:latin typeface="Arial"/>
              <a:ea typeface="Arial"/>
              <a:cs typeface="Arial"/>
              <a:sym typeface="Arial"/>
            </a:endParaRPr>
          </a:p>
        </p:txBody>
      </p:sp>
      <p:pic>
        <p:nvPicPr>
          <p:cNvPr id="170" name="Google Shape;170;p26"/>
          <p:cNvPicPr preferRelativeResize="0"/>
          <p:nvPr/>
        </p:nvPicPr>
        <p:blipFill rotWithShape="1">
          <a:blip r:embed="rId3">
            <a:alphaModFix/>
          </a:blip>
          <a:srcRect b="0" l="0" r="0" t="0"/>
          <a:stretch/>
        </p:blipFill>
        <p:spPr>
          <a:xfrm flipH="1" rot="5400000">
            <a:off x="57087" y="2026188"/>
            <a:ext cx="3247499" cy="2322525"/>
          </a:xfrm>
          <a:prstGeom prst="rect">
            <a:avLst/>
          </a:prstGeom>
          <a:noFill/>
          <a:ln>
            <a:noFill/>
          </a:ln>
        </p:spPr>
      </p:pic>
      <p:sp>
        <p:nvSpPr>
          <p:cNvPr id="171" name="Google Shape;171;p26"/>
          <p:cNvSpPr txBox="1"/>
          <p:nvPr/>
        </p:nvSpPr>
        <p:spPr>
          <a:xfrm>
            <a:off x="304800" y="4561125"/>
            <a:ext cx="17064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State</a:t>
            </a:r>
            <a:endParaRPr b="0" i="0" sz="1800" u="none" cap="none" strike="noStrike">
              <a:solidFill>
                <a:srgbClr val="000000"/>
              </a:solidFill>
              <a:latin typeface="Arial"/>
              <a:ea typeface="Arial"/>
              <a:cs typeface="Arial"/>
              <a:sym typeface="Arial"/>
            </a:endParaRPr>
          </a:p>
        </p:txBody>
      </p:sp>
      <p:sp>
        <p:nvSpPr>
          <p:cNvPr id="172" name="Google Shape;172;p26"/>
          <p:cNvSpPr/>
          <p:nvPr/>
        </p:nvSpPr>
        <p:spPr>
          <a:xfrm rot="10800000">
            <a:off x="362225" y="1354850"/>
            <a:ext cx="493800" cy="33294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6"/>
          <p:cNvSpPr txBox="1"/>
          <p:nvPr/>
        </p:nvSpPr>
        <p:spPr>
          <a:xfrm>
            <a:off x="2337100" y="800525"/>
            <a:ext cx="21363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Q(4, 左)</a:t>
            </a:r>
            <a:endParaRPr b="0" i="0" sz="1800" u="none" cap="none" strike="noStrike">
              <a:solidFill>
                <a:srgbClr val="FF0000"/>
              </a:solidFill>
              <a:latin typeface="Arial"/>
              <a:ea typeface="Arial"/>
              <a:cs typeface="Arial"/>
              <a:sym typeface="Arial"/>
            </a:endParaRPr>
          </a:p>
        </p:txBody>
      </p:sp>
      <p:sp>
        <p:nvSpPr>
          <p:cNvPr id="174" name="Google Shape;174;p26"/>
          <p:cNvSpPr txBox="1"/>
          <p:nvPr/>
        </p:nvSpPr>
        <p:spPr>
          <a:xfrm>
            <a:off x="2057400" y="4713525"/>
            <a:ext cx="21111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Next State</a:t>
            </a:r>
            <a:endParaRPr b="0" i="0" sz="1800" u="none" cap="none" strike="noStrike">
              <a:solidFill>
                <a:srgbClr val="000000"/>
              </a:solidFill>
              <a:latin typeface="Arial"/>
              <a:ea typeface="Arial"/>
              <a:cs typeface="Arial"/>
              <a:sym typeface="Arial"/>
            </a:endParaRPr>
          </a:p>
        </p:txBody>
      </p:sp>
      <p:sp>
        <p:nvSpPr>
          <p:cNvPr id="175" name="Google Shape;175;p26"/>
          <p:cNvSpPr/>
          <p:nvPr/>
        </p:nvSpPr>
        <p:spPr>
          <a:xfrm flipH="1" rot="10800000">
            <a:off x="2724425" y="1354850"/>
            <a:ext cx="493800" cy="3329400"/>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6"/>
          <p:cNvPicPr preferRelativeResize="0"/>
          <p:nvPr/>
        </p:nvPicPr>
        <p:blipFill rotWithShape="1">
          <a:blip r:embed="rId4">
            <a:alphaModFix/>
          </a:blip>
          <a:srcRect b="0" l="0" r="0" t="0"/>
          <a:stretch/>
        </p:blipFill>
        <p:spPr>
          <a:xfrm>
            <a:off x="545900" y="1951053"/>
            <a:ext cx="677964" cy="572700"/>
          </a:xfrm>
          <a:prstGeom prst="rect">
            <a:avLst/>
          </a:prstGeom>
          <a:noFill/>
          <a:ln>
            <a:noFill/>
          </a:ln>
        </p:spPr>
      </p:pic>
      <p:sp>
        <p:nvSpPr>
          <p:cNvPr id="177" name="Google Shape;177;p26"/>
          <p:cNvSpPr txBox="1"/>
          <p:nvPr/>
        </p:nvSpPr>
        <p:spPr>
          <a:xfrm>
            <a:off x="3559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右)</a:t>
            </a:r>
            <a:endParaRPr b="0" i="0" sz="1800" u="none" cap="none" strike="noStrike">
              <a:solidFill>
                <a:srgbClr val="0000FF"/>
              </a:solidFill>
              <a:latin typeface="Arial"/>
              <a:ea typeface="Arial"/>
              <a:cs typeface="Arial"/>
              <a:sym typeface="Arial"/>
            </a:endParaRPr>
          </a:p>
        </p:txBody>
      </p:sp>
      <p:sp>
        <p:nvSpPr>
          <p:cNvPr id="178" name="Google Shape;178;p26"/>
          <p:cNvSpPr txBox="1"/>
          <p:nvPr/>
        </p:nvSpPr>
        <p:spPr>
          <a:xfrm>
            <a:off x="13465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R(3, 右)</a:t>
            </a:r>
            <a:endParaRPr b="0" i="0" sz="1800" u="none" cap="none" strike="noStrike">
              <a:solidFill>
                <a:srgbClr val="00FF00"/>
              </a:solidFill>
              <a:latin typeface="Arial"/>
              <a:ea typeface="Arial"/>
              <a:cs typeface="Arial"/>
              <a:sym typeface="Arial"/>
            </a:endParaRPr>
          </a:p>
        </p:txBody>
      </p:sp>
      <p:sp>
        <p:nvSpPr>
          <p:cNvPr id="179" name="Google Shape;179;p26"/>
          <p:cNvSpPr txBox="1"/>
          <p:nvPr/>
        </p:nvSpPr>
        <p:spPr>
          <a:xfrm>
            <a:off x="2337100" y="1029125"/>
            <a:ext cx="21363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Q(4, 右)</a:t>
            </a:r>
            <a:endParaRPr b="0" i="0" sz="1800" u="none" cap="none" strike="noStrike">
              <a:solidFill>
                <a:srgbClr val="FF0000"/>
              </a:solidFill>
              <a:latin typeface="Arial"/>
              <a:ea typeface="Arial"/>
              <a:cs typeface="Arial"/>
              <a:sym typeface="Arial"/>
            </a:endParaRPr>
          </a:p>
        </p:txBody>
      </p:sp>
      <p:sp>
        <p:nvSpPr>
          <p:cNvPr id="180" name="Google Shape;180;p26"/>
          <p:cNvSpPr/>
          <p:nvPr/>
        </p:nvSpPr>
        <p:spPr>
          <a:xfrm>
            <a:off x="3819700" y="3224850"/>
            <a:ext cx="5220000" cy="1336200"/>
          </a:xfrm>
          <a:prstGeom prst="wedgeRectCallout">
            <a:avLst>
              <a:gd fmla="val 26694" name="adj1"/>
              <a:gd fmla="val -72570"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一般我們將Q_target當作當下真實的Q值，因此用Q_target和Q_eval的誤差來更新神經網路，但在探索初期由於對環境的陌生，沒有人敢保證Q_target就是真實的Q值，如果做出了某些行為得到了好處，那就很容易接下來都一直出現這樣的行為而不探索其他的可能，最後被困在local maximum成為井底之蛙。</a:t>
            </a:r>
            <a:endParaRPr b="0" i="0" sz="1400" u="none" cap="none" strike="noStrike">
              <a:solidFill>
                <a:srgbClr val="000000"/>
              </a:solidFill>
              <a:latin typeface="Arial"/>
              <a:ea typeface="Arial"/>
              <a:cs typeface="Arial"/>
              <a:sym typeface="Arial"/>
            </a:endParaRPr>
          </a:p>
        </p:txBody>
      </p:sp>
      <p:grpSp>
        <p:nvGrpSpPr>
          <p:cNvPr id="181" name="Google Shape;181;p26"/>
          <p:cNvGrpSpPr/>
          <p:nvPr/>
        </p:nvGrpSpPr>
        <p:grpSpPr>
          <a:xfrm>
            <a:off x="3728250" y="1943525"/>
            <a:ext cx="5667250" cy="561300"/>
            <a:chOff x="3728250" y="1943525"/>
            <a:chExt cx="5667250" cy="561300"/>
          </a:xfrm>
        </p:grpSpPr>
        <p:sp>
          <p:nvSpPr>
            <p:cNvPr id="182" name="Google Shape;182;p26"/>
            <p:cNvSpPr txBox="1"/>
            <p:nvPr/>
          </p:nvSpPr>
          <p:spPr>
            <a:xfrm>
              <a:off x="3728250" y="2060850"/>
              <a:ext cx="55725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Loss = 誤差（              ,                                             )</a:t>
              </a:r>
              <a:endParaRPr b="0" i="0" sz="1800" u="none" cap="none" strike="noStrike">
                <a:solidFill>
                  <a:srgbClr val="000000"/>
                </a:solidFill>
                <a:latin typeface="Arial"/>
                <a:ea typeface="Arial"/>
                <a:cs typeface="Arial"/>
                <a:sym typeface="Arial"/>
              </a:endParaRPr>
            </a:p>
          </p:txBody>
        </p:sp>
        <p:sp>
          <p:nvSpPr>
            <p:cNvPr id="183" name="Google Shape;183;p26"/>
            <p:cNvSpPr txBox="1"/>
            <p:nvPr/>
          </p:nvSpPr>
          <p:spPr>
            <a:xfrm>
              <a:off x="7213900" y="1943525"/>
              <a:ext cx="21363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Arial"/>
                <a:ea typeface="Arial"/>
                <a:cs typeface="Arial"/>
                <a:sym typeface="Arial"/>
              </a:endParaRPr>
            </a:p>
          </p:txBody>
        </p:sp>
        <p:grpSp>
          <p:nvGrpSpPr>
            <p:cNvPr id="184" name="Google Shape;184;p26"/>
            <p:cNvGrpSpPr/>
            <p:nvPr/>
          </p:nvGrpSpPr>
          <p:grpSpPr>
            <a:xfrm>
              <a:off x="5156500" y="1943525"/>
              <a:ext cx="4239000" cy="561300"/>
              <a:chOff x="5232700" y="1943525"/>
              <a:chExt cx="4239000" cy="561300"/>
            </a:xfrm>
          </p:grpSpPr>
          <p:sp>
            <p:nvSpPr>
              <p:cNvPr id="185" name="Google Shape;185;p26"/>
              <p:cNvSpPr txBox="1"/>
              <p:nvPr/>
            </p:nvSpPr>
            <p:spPr>
              <a:xfrm>
                <a:off x="5232700" y="1943525"/>
                <a:ext cx="22071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左)   Q(3, 左）</a:t>
                </a:r>
                <a:endParaRPr b="0" i="0" sz="1800" u="none" cap="none" strike="noStrike">
                  <a:solidFill>
                    <a:srgbClr val="0000FF"/>
                  </a:solidFill>
                  <a:latin typeface="Arial"/>
                  <a:ea typeface="Arial"/>
                  <a:cs typeface="Arial"/>
                  <a:sym typeface="Arial"/>
                </a:endParaRPr>
              </a:p>
            </p:txBody>
          </p:sp>
          <p:sp>
            <p:nvSpPr>
              <p:cNvPr id="186" name="Google Shape;186;p26"/>
              <p:cNvSpPr txBox="1"/>
              <p:nvPr/>
            </p:nvSpPr>
            <p:spPr>
              <a:xfrm>
                <a:off x="5232700" y="2172125"/>
                <a:ext cx="22071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右)   </a:t>
                </a:r>
                <a:endParaRPr b="0" i="0" sz="1800" u="none" cap="none" strike="noStrike">
                  <a:solidFill>
                    <a:srgbClr val="0000FF"/>
                  </a:solidFill>
                  <a:latin typeface="Arial"/>
                  <a:ea typeface="Arial"/>
                  <a:cs typeface="Arial"/>
                  <a:sym typeface="Arial"/>
                </a:endParaRPr>
              </a:p>
            </p:txBody>
          </p:sp>
          <p:sp>
            <p:nvSpPr>
              <p:cNvPr id="187" name="Google Shape;187;p26"/>
              <p:cNvSpPr txBox="1"/>
              <p:nvPr/>
            </p:nvSpPr>
            <p:spPr>
              <a:xfrm>
                <a:off x="6223300" y="2172125"/>
                <a:ext cx="3248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R(3, 右)</a:t>
                </a:r>
                <a:r>
                  <a:rPr b="0" i="0" lang="zh-TW" sz="1800" u="none" cap="none" strike="noStrike">
                    <a:solidFill>
                      <a:srgbClr val="FF0000"/>
                    </a:solidFill>
                    <a:latin typeface="Arial"/>
                    <a:ea typeface="Arial"/>
                    <a:cs typeface="Arial"/>
                    <a:sym typeface="Arial"/>
                  </a:rPr>
                  <a:t>+Q(4, 右)*Gamma</a:t>
                </a:r>
                <a:endParaRPr b="0" i="0" sz="1800" u="none" cap="none" strike="noStrike">
                  <a:solidFill>
                    <a:srgbClr val="0000FF"/>
                  </a:solidFill>
                  <a:latin typeface="Arial"/>
                  <a:ea typeface="Arial"/>
                  <a:cs typeface="Arial"/>
                  <a:sym typeface="Arial"/>
                </a:endParaRPr>
              </a:p>
            </p:txBody>
          </p:sp>
        </p:grpSp>
      </p:grpSp>
      <p:grpSp>
        <p:nvGrpSpPr>
          <p:cNvPr id="188" name="Google Shape;188;p26"/>
          <p:cNvGrpSpPr/>
          <p:nvPr/>
        </p:nvGrpSpPr>
        <p:grpSpPr>
          <a:xfrm>
            <a:off x="5228425" y="1989475"/>
            <a:ext cx="1577200" cy="956675"/>
            <a:chOff x="5228425" y="1989475"/>
            <a:chExt cx="1577200" cy="956675"/>
          </a:xfrm>
        </p:grpSpPr>
        <p:sp>
          <p:nvSpPr>
            <p:cNvPr id="189" name="Google Shape;189;p26"/>
            <p:cNvSpPr/>
            <p:nvPr/>
          </p:nvSpPr>
          <p:spPr>
            <a:xfrm>
              <a:off x="5228425" y="1989475"/>
              <a:ext cx="885600" cy="618600"/>
            </a:xfrm>
            <a:prstGeom prst="rect">
              <a:avLst/>
            </a:prstGeom>
            <a:noFill/>
            <a:ln cap="flat" cmpd="sng" w="2857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6"/>
            <p:cNvSpPr txBox="1"/>
            <p:nvPr/>
          </p:nvSpPr>
          <p:spPr>
            <a:xfrm>
              <a:off x="5273525" y="2613450"/>
              <a:ext cx="15321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Q_eval</a:t>
              </a:r>
              <a:endParaRPr b="0" i="0" sz="1400" u="none" cap="none" strike="noStrike">
                <a:solidFill>
                  <a:srgbClr val="0000FF"/>
                </a:solidFill>
                <a:latin typeface="Arial"/>
                <a:ea typeface="Arial"/>
                <a:cs typeface="Arial"/>
                <a:sym typeface="Arial"/>
              </a:endParaRPr>
            </a:p>
          </p:txBody>
        </p:sp>
      </p:grpSp>
      <p:sp>
        <p:nvSpPr>
          <p:cNvPr id="191" name="Google Shape;191;p26"/>
          <p:cNvSpPr/>
          <p:nvPr/>
        </p:nvSpPr>
        <p:spPr>
          <a:xfrm>
            <a:off x="6219025" y="1989475"/>
            <a:ext cx="2709300" cy="618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6"/>
          <p:cNvSpPr txBox="1"/>
          <p:nvPr/>
        </p:nvSpPr>
        <p:spPr>
          <a:xfrm>
            <a:off x="7102325" y="2613450"/>
            <a:ext cx="17796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Q_target</a:t>
            </a:r>
            <a:endParaRPr b="0" i="0" sz="1400" u="none" cap="none" strike="noStrike">
              <a:solidFill>
                <a:srgbClr val="FF0000"/>
              </a:solidFill>
              <a:latin typeface="Arial"/>
              <a:ea typeface="Arial"/>
              <a:cs typeface="Arial"/>
              <a:sym typeface="Arial"/>
            </a:endParaRPr>
          </a:p>
        </p:txBody>
      </p:sp>
      <p:pic>
        <p:nvPicPr>
          <p:cNvPr id="193" name="Google Shape;193;p26"/>
          <p:cNvPicPr preferRelativeResize="0"/>
          <p:nvPr/>
        </p:nvPicPr>
        <p:blipFill rotWithShape="1">
          <a:blip r:embed="rId5">
            <a:alphaModFix/>
          </a:blip>
          <a:srcRect b="0" l="0" r="0" t="0"/>
          <a:stretch/>
        </p:blipFill>
        <p:spPr>
          <a:xfrm>
            <a:off x="7703958" y="79300"/>
            <a:ext cx="1362116" cy="1755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99" name="Google Shape;199;p27"/>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0" name="Google Shape;200;p27"/>
          <p:cNvPicPr preferRelativeResize="0"/>
          <p:nvPr/>
        </p:nvPicPr>
        <p:blipFill rotWithShape="1">
          <a:blip r:embed="rId3">
            <a:alphaModFix/>
          </a:blip>
          <a:srcRect b="0" l="0" r="0" t="0"/>
          <a:stretch/>
        </p:blipFill>
        <p:spPr>
          <a:xfrm flipH="1" rot="5400000">
            <a:off x="-247713" y="2026188"/>
            <a:ext cx="3247499" cy="2322525"/>
          </a:xfrm>
          <a:prstGeom prst="rect">
            <a:avLst/>
          </a:prstGeom>
          <a:noFill/>
          <a:ln>
            <a:noFill/>
          </a:ln>
        </p:spPr>
      </p:pic>
      <p:pic>
        <p:nvPicPr>
          <p:cNvPr id="201" name="Google Shape;201;p27"/>
          <p:cNvPicPr preferRelativeResize="0"/>
          <p:nvPr/>
        </p:nvPicPr>
        <p:blipFill rotWithShape="1">
          <a:blip r:embed="rId3">
            <a:alphaModFix/>
          </a:blip>
          <a:srcRect b="0" l="0" r="0" t="0"/>
          <a:stretch/>
        </p:blipFill>
        <p:spPr>
          <a:xfrm flipH="1" rot="5400000">
            <a:off x="-247713" y="2026188"/>
            <a:ext cx="3247499" cy="2322525"/>
          </a:xfrm>
          <a:prstGeom prst="rect">
            <a:avLst/>
          </a:prstGeom>
          <a:noFill/>
          <a:ln>
            <a:noFill/>
          </a:ln>
        </p:spPr>
      </p:pic>
      <p:sp>
        <p:nvSpPr>
          <p:cNvPr id="202" name="Google Shape;202;p27"/>
          <p:cNvSpPr txBox="1"/>
          <p:nvPr/>
        </p:nvSpPr>
        <p:spPr>
          <a:xfrm>
            <a:off x="311700" y="178350"/>
            <a:ext cx="86730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兩個神經網路來減少更新的Bias</a:t>
            </a:r>
            <a:endParaRPr b="0" i="0" sz="3000" u="none" cap="none" strike="noStrike">
              <a:solidFill>
                <a:srgbClr val="000000"/>
              </a:solidFill>
              <a:latin typeface="Arial"/>
              <a:ea typeface="Arial"/>
              <a:cs typeface="Arial"/>
              <a:sym typeface="Arial"/>
            </a:endParaRPr>
          </a:p>
        </p:txBody>
      </p:sp>
      <p:grpSp>
        <p:nvGrpSpPr>
          <p:cNvPr id="203" name="Google Shape;203;p27"/>
          <p:cNvGrpSpPr/>
          <p:nvPr/>
        </p:nvGrpSpPr>
        <p:grpSpPr>
          <a:xfrm>
            <a:off x="2362200" y="1563701"/>
            <a:ext cx="2537299" cy="3507724"/>
            <a:chOff x="0" y="1563701"/>
            <a:chExt cx="2537299" cy="3507724"/>
          </a:xfrm>
        </p:grpSpPr>
        <p:pic>
          <p:nvPicPr>
            <p:cNvPr id="204" name="Google Shape;204;p27"/>
            <p:cNvPicPr preferRelativeResize="0"/>
            <p:nvPr/>
          </p:nvPicPr>
          <p:blipFill rotWithShape="1">
            <a:blip r:embed="rId3">
              <a:alphaModFix/>
            </a:blip>
            <a:srcRect b="0" l="0" r="0" t="0"/>
            <a:stretch/>
          </p:blipFill>
          <p:spPr>
            <a:xfrm flipH="1" rot="5400000">
              <a:off x="-247713" y="2026188"/>
              <a:ext cx="3247499" cy="2322525"/>
            </a:xfrm>
            <a:prstGeom prst="rect">
              <a:avLst/>
            </a:prstGeom>
            <a:noFill/>
            <a:ln>
              <a:noFill/>
            </a:ln>
          </p:spPr>
        </p:pic>
        <p:sp>
          <p:nvSpPr>
            <p:cNvPr id="205" name="Google Shape;205;p27"/>
            <p:cNvSpPr txBox="1"/>
            <p:nvPr/>
          </p:nvSpPr>
          <p:spPr>
            <a:xfrm>
              <a:off x="0" y="4561125"/>
              <a:ext cx="22635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Next State</a:t>
              </a:r>
              <a:endParaRPr b="0" i="0" sz="1800" u="none" cap="none" strike="noStrike">
                <a:solidFill>
                  <a:srgbClr val="000000"/>
                </a:solidFill>
                <a:latin typeface="Arial"/>
                <a:ea typeface="Arial"/>
                <a:cs typeface="Arial"/>
                <a:sym typeface="Arial"/>
              </a:endParaRPr>
            </a:p>
          </p:txBody>
        </p:sp>
      </p:grpSp>
      <p:pic>
        <p:nvPicPr>
          <p:cNvPr id="206" name="Google Shape;206;p27"/>
          <p:cNvPicPr preferRelativeResize="0"/>
          <p:nvPr/>
        </p:nvPicPr>
        <p:blipFill rotWithShape="1">
          <a:blip r:embed="rId4">
            <a:alphaModFix/>
          </a:blip>
          <a:srcRect b="0" l="0" r="0" t="0"/>
          <a:stretch/>
        </p:blipFill>
        <p:spPr>
          <a:xfrm>
            <a:off x="2362200" y="1615650"/>
            <a:ext cx="922450" cy="779222"/>
          </a:xfrm>
          <a:prstGeom prst="rect">
            <a:avLst/>
          </a:prstGeom>
          <a:noFill/>
          <a:ln>
            <a:noFill/>
          </a:ln>
        </p:spPr>
      </p:pic>
      <p:sp>
        <p:nvSpPr>
          <p:cNvPr id="207" name="Google Shape;207;p27"/>
          <p:cNvSpPr txBox="1"/>
          <p:nvPr/>
        </p:nvSpPr>
        <p:spPr>
          <a:xfrm>
            <a:off x="2413300" y="800525"/>
            <a:ext cx="21363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Q(4, 左)</a:t>
            </a:r>
            <a:endParaRPr b="0" i="0" sz="1800" u="none" cap="none" strike="noStrike">
              <a:solidFill>
                <a:srgbClr val="FF0000"/>
              </a:solidFill>
              <a:latin typeface="Arial"/>
              <a:ea typeface="Arial"/>
              <a:cs typeface="Arial"/>
              <a:sym typeface="Arial"/>
            </a:endParaRPr>
          </a:p>
        </p:txBody>
      </p:sp>
      <p:sp>
        <p:nvSpPr>
          <p:cNvPr id="208" name="Google Shape;208;p27"/>
          <p:cNvSpPr txBox="1"/>
          <p:nvPr/>
        </p:nvSpPr>
        <p:spPr>
          <a:xfrm>
            <a:off x="10417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R(3, 右)</a:t>
            </a:r>
            <a:endParaRPr b="0" i="0" sz="1800" u="none" cap="none" strike="noStrike">
              <a:solidFill>
                <a:srgbClr val="00FF00"/>
              </a:solidFill>
              <a:latin typeface="Arial"/>
              <a:ea typeface="Arial"/>
              <a:cs typeface="Arial"/>
              <a:sym typeface="Arial"/>
            </a:endParaRPr>
          </a:p>
        </p:txBody>
      </p:sp>
      <p:sp>
        <p:nvSpPr>
          <p:cNvPr id="209" name="Google Shape;209;p27"/>
          <p:cNvSpPr txBox="1"/>
          <p:nvPr/>
        </p:nvSpPr>
        <p:spPr>
          <a:xfrm>
            <a:off x="2413300" y="1029125"/>
            <a:ext cx="21363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Q(4, 右)</a:t>
            </a:r>
            <a:endParaRPr b="0" i="0" sz="1800" u="none" cap="none" strike="noStrike">
              <a:solidFill>
                <a:srgbClr val="FF0000"/>
              </a:solidFill>
              <a:latin typeface="Arial"/>
              <a:ea typeface="Arial"/>
              <a:cs typeface="Arial"/>
              <a:sym typeface="Arial"/>
            </a:endParaRPr>
          </a:p>
        </p:txBody>
      </p:sp>
      <p:sp>
        <p:nvSpPr>
          <p:cNvPr id="210" name="Google Shape;210;p27"/>
          <p:cNvSpPr/>
          <p:nvPr/>
        </p:nvSpPr>
        <p:spPr>
          <a:xfrm rot="10800000">
            <a:off x="2419625" y="1354850"/>
            <a:ext cx="493800" cy="3329400"/>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7"/>
          <p:cNvSpPr txBox="1"/>
          <p:nvPr/>
        </p:nvSpPr>
        <p:spPr>
          <a:xfrm>
            <a:off x="2419625" y="22336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Net_Target</a:t>
            </a:r>
            <a:endParaRPr b="1" i="0" sz="1400" u="none" cap="none" strike="noStrike">
              <a:solidFill>
                <a:srgbClr val="FF0000"/>
              </a:solidFill>
              <a:latin typeface="Arial"/>
              <a:ea typeface="Arial"/>
              <a:cs typeface="Arial"/>
              <a:sym typeface="Arial"/>
            </a:endParaRPr>
          </a:p>
        </p:txBody>
      </p:sp>
      <p:grpSp>
        <p:nvGrpSpPr>
          <p:cNvPr id="212" name="Google Shape;212;p27"/>
          <p:cNvGrpSpPr/>
          <p:nvPr/>
        </p:nvGrpSpPr>
        <p:grpSpPr>
          <a:xfrm>
            <a:off x="5334000" y="2987250"/>
            <a:ext cx="1951925" cy="2095625"/>
            <a:chOff x="5334000" y="2987250"/>
            <a:chExt cx="1951925" cy="2095625"/>
          </a:xfrm>
        </p:grpSpPr>
        <p:pic>
          <p:nvPicPr>
            <p:cNvPr id="213" name="Google Shape;213;p27"/>
            <p:cNvPicPr preferRelativeResize="0"/>
            <p:nvPr/>
          </p:nvPicPr>
          <p:blipFill rotWithShape="1">
            <a:blip r:embed="rId4">
              <a:alphaModFix/>
            </a:blip>
            <a:srcRect b="0" l="0" r="0" t="0"/>
            <a:stretch/>
          </p:blipFill>
          <p:spPr>
            <a:xfrm>
              <a:off x="5334000" y="2987250"/>
              <a:ext cx="922450" cy="779222"/>
            </a:xfrm>
            <a:prstGeom prst="rect">
              <a:avLst/>
            </a:prstGeom>
            <a:noFill/>
            <a:ln>
              <a:noFill/>
            </a:ln>
          </p:spPr>
        </p:pic>
        <p:sp>
          <p:nvSpPr>
            <p:cNvPr id="214" name="Google Shape;214;p27"/>
            <p:cNvSpPr txBox="1"/>
            <p:nvPr/>
          </p:nvSpPr>
          <p:spPr>
            <a:xfrm>
              <a:off x="5391425" y="36052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FF"/>
                  </a:solidFill>
                  <a:latin typeface="Arial"/>
                  <a:ea typeface="Arial"/>
                  <a:cs typeface="Arial"/>
                  <a:sym typeface="Arial"/>
                </a:rPr>
                <a:t>Net_Eval</a:t>
              </a:r>
              <a:endParaRPr b="1" i="0" sz="1400" u="none" cap="none" strike="noStrike">
                <a:solidFill>
                  <a:srgbClr val="0000FF"/>
                </a:solidFill>
                <a:latin typeface="Arial"/>
                <a:ea typeface="Arial"/>
                <a:cs typeface="Arial"/>
                <a:sym typeface="Arial"/>
              </a:endParaRPr>
            </a:p>
          </p:txBody>
        </p:sp>
        <p:sp>
          <p:nvSpPr>
            <p:cNvPr id="215" name="Google Shape;215;p27"/>
            <p:cNvSpPr txBox="1"/>
            <p:nvPr/>
          </p:nvSpPr>
          <p:spPr>
            <a:xfrm>
              <a:off x="5442000" y="3835775"/>
              <a:ext cx="922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Update...</a:t>
              </a:r>
              <a:endParaRPr b="0" i="0" sz="1400" u="none" cap="none" strike="noStrike">
                <a:solidFill>
                  <a:srgbClr val="0000FF"/>
                </a:solidFill>
                <a:latin typeface="Arial"/>
                <a:ea typeface="Arial"/>
                <a:cs typeface="Arial"/>
                <a:sym typeface="Arial"/>
              </a:endParaRPr>
            </a:p>
          </p:txBody>
        </p:sp>
        <p:sp>
          <p:nvSpPr>
            <p:cNvPr id="216" name="Google Shape;216;p27"/>
            <p:cNvSpPr txBox="1"/>
            <p:nvPr/>
          </p:nvSpPr>
          <p:spPr>
            <a:xfrm>
              <a:off x="5442000" y="4064375"/>
              <a:ext cx="922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Update...</a:t>
              </a:r>
              <a:endParaRPr b="0" i="0" sz="1400" u="none" cap="none" strike="noStrike">
                <a:solidFill>
                  <a:srgbClr val="0000FF"/>
                </a:solidFill>
                <a:latin typeface="Arial"/>
                <a:ea typeface="Arial"/>
                <a:cs typeface="Arial"/>
                <a:sym typeface="Arial"/>
              </a:endParaRPr>
            </a:p>
          </p:txBody>
        </p:sp>
        <p:sp>
          <p:nvSpPr>
            <p:cNvPr id="217" name="Google Shape;217;p27"/>
            <p:cNvSpPr txBox="1"/>
            <p:nvPr/>
          </p:nvSpPr>
          <p:spPr>
            <a:xfrm>
              <a:off x="5442000" y="4292975"/>
              <a:ext cx="922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Update...</a:t>
              </a:r>
              <a:endParaRPr b="0" i="0" sz="1400" u="none" cap="none" strike="noStrike">
                <a:solidFill>
                  <a:srgbClr val="0000FF"/>
                </a:solidFill>
                <a:latin typeface="Arial"/>
                <a:ea typeface="Arial"/>
                <a:cs typeface="Arial"/>
                <a:sym typeface="Arial"/>
              </a:endParaRPr>
            </a:p>
          </p:txBody>
        </p:sp>
        <p:sp>
          <p:nvSpPr>
            <p:cNvPr id="218" name="Google Shape;218;p27"/>
            <p:cNvSpPr txBox="1"/>
            <p:nvPr/>
          </p:nvSpPr>
          <p:spPr>
            <a:xfrm>
              <a:off x="5442000" y="4521575"/>
              <a:ext cx="922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Update...</a:t>
              </a:r>
              <a:endParaRPr b="0" i="0" sz="1400" u="none" cap="none" strike="noStrike">
                <a:solidFill>
                  <a:srgbClr val="0000FF"/>
                </a:solidFill>
                <a:latin typeface="Arial"/>
                <a:ea typeface="Arial"/>
                <a:cs typeface="Arial"/>
                <a:sym typeface="Arial"/>
              </a:endParaRPr>
            </a:p>
          </p:txBody>
        </p:sp>
        <p:sp>
          <p:nvSpPr>
            <p:cNvPr id="219" name="Google Shape;219;p27"/>
            <p:cNvSpPr txBox="1"/>
            <p:nvPr/>
          </p:nvSpPr>
          <p:spPr>
            <a:xfrm>
              <a:off x="5442000" y="4750175"/>
              <a:ext cx="922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Update...</a:t>
              </a:r>
              <a:endParaRPr b="0" i="0" sz="1400" u="none" cap="none" strike="noStrike">
                <a:solidFill>
                  <a:srgbClr val="0000FF"/>
                </a:solidFill>
                <a:latin typeface="Arial"/>
                <a:ea typeface="Arial"/>
                <a:cs typeface="Arial"/>
                <a:sym typeface="Arial"/>
              </a:endParaRPr>
            </a:p>
          </p:txBody>
        </p:sp>
      </p:grpSp>
      <p:grpSp>
        <p:nvGrpSpPr>
          <p:cNvPr id="220" name="Google Shape;220;p27"/>
          <p:cNvGrpSpPr/>
          <p:nvPr/>
        </p:nvGrpSpPr>
        <p:grpSpPr>
          <a:xfrm>
            <a:off x="3728250" y="1943525"/>
            <a:ext cx="5667250" cy="561300"/>
            <a:chOff x="3728250" y="1943525"/>
            <a:chExt cx="5667250" cy="561300"/>
          </a:xfrm>
        </p:grpSpPr>
        <p:sp>
          <p:nvSpPr>
            <p:cNvPr id="221" name="Google Shape;221;p27"/>
            <p:cNvSpPr txBox="1"/>
            <p:nvPr/>
          </p:nvSpPr>
          <p:spPr>
            <a:xfrm>
              <a:off x="3728250" y="2060850"/>
              <a:ext cx="55725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Loss = 誤差（              ,                                             )</a:t>
              </a:r>
              <a:endParaRPr b="0" i="0" sz="1800" u="none" cap="none" strike="noStrike">
                <a:solidFill>
                  <a:srgbClr val="000000"/>
                </a:solidFill>
                <a:latin typeface="Arial"/>
                <a:ea typeface="Arial"/>
                <a:cs typeface="Arial"/>
                <a:sym typeface="Arial"/>
              </a:endParaRPr>
            </a:p>
          </p:txBody>
        </p:sp>
        <p:sp>
          <p:nvSpPr>
            <p:cNvPr id="222" name="Google Shape;222;p27"/>
            <p:cNvSpPr txBox="1"/>
            <p:nvPr/>
          </p:nvSpPr>
          <p:spPr>
            <a:xfrm>
              <a:off x="7213900" y="1943525"/>
              <a:ext cx="21363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Arial"/>
                <a:ea typeface="Arial"/>
                <a:cs typeface="Arial"/>
                <a:sym typeface="Arial"/>
              </a:endParaRPr>
            </a:p>
          </p:txBody>
        </p:sp>
        <p:grpSp>
          <p:nvGrpSpPr>
            <p:cNvPr id="223" name="Google Shape;223;p27"/>
            <p:cNvGrpSpPr/>
            <p:nvPr/>
          </p:nvGrpSpPr>
          <p:grpSpPr>
            <a:xfrm>
              <a:off x="5156500" y="1943525"/>
              <a:ext cx="4239000" cy="561300"/>
              <a:chOff x="5232700" y="1943525"/>
              <a:chExt cx="4239000" cy="561300"/>
            </a:xfrm>
          </p:grpSpPr>
          <p:sp>
            <p:nvSpPr>
              <p:cNvPr id="224" name="Google Shape;224;p27"/>
              <p:cNvSpPr txBox="1"/>
              <p:nvPr/>
            </p:nvSpPr>
            <p:spPr>
              <a:xfrm>
                <a:off x="5232700" y="1943525"/>
                <a:ext cx="22071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左)   Q(3, 左）</a:t>
                </a:r>
                <a:endParaRPr b="0" i="0" sz="1800" u="none" cap="none" strike="noStrike">
                  <a:solidFill>
                    <a:srgbClr val="0000FF"/>
                  </a:solidFill>
                  <a:latin typeface="Arial"/>
                  <a:ea typeface="Arial"/>
                  <a:cs typeface="Arial"/>
                  <a:sym typeface="Arial"/>
                </a:endParaRPr>
              </a:p>
            </p:txBody>
          </p:sp>
          <p:sp>
            <p:nvSpPr>
              <p:cNvPr id="225" name="Google Shape;225;p27"/>
              <p:cNvSpPr txBox="1"/>
              <p:nvPr/>
            </p:nvSpPr>
            <p:spPr>
              <a:xfrm>
                <a:off x="5232700" y="2172125"/>
                <a:ext cx="22071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右)   </a:t>
                </a:r>
                <a:endParaRPr b="0" i="0" sz="1800" u="none" cap="none" strike="noStrike">
                  <a:solidFill>
                    <a:srgbClr val="0000FF"/>
                  </a:solidFill>
                  <a:latin typeface="Arial"/>
                  <a:ea typeface="Arial"/>
                  <a:cs typeface="Arial"/>
                  <a:sym typeface="Arial"/>
                </a:endParaRPr>
              </a:p>
            </p:txBody>
          </p:sp>
          <p:sp>
            <p:nvSpPr>
              <p:cNvPr id="226" name="Google Shape;226;p27"/>
              <p:cNvSpPr txBox="1"/>
              <p:nvPr/>
            </p:nvSpPr>
            <p:spPr>
              <a:xfrm>
                <a:off x="6223300" y="2172125"/>
                <a:ext cx="3248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R(3, 右)</a:t>
                </a:r>
                <a:r>
                  <a:rPr b="0" i="0" lang="zh-TW" sz="1800" u="none" cap="none" strike="noStrike">
                    <a:solidFill>
                      <a:srgbClr val="FF0000"/>
                    </a:solidFill>
                    <a:latin typeface="Arial"/>
                    <a:ea typeface="Arial"/>
                    <a:cs typeface="Arial"/>
                    <a:sym typeface="Arial"/>
                  </a:rPr>
                  <a:t>+Q(4, 右)*Gamma</a:t>
                </a:r>
                <a:endParaRPr b="0" i="0" sz="1800" u="none" cap="none" strike="noStrike">
                  <a:solidFill>
                    <a:srgbClr val="0000FF"/>
                  </a:solidFill>
                  <a:latin typeface="Arial"/>
                  <a:ea typeface="Arial"/>
                  <a:cs typeface="Arial"/>
                  <a:sym typeface="Arial"/>
                </a:endParaRPr>
              </a:p>
            </p:txBody>
          </p:sp>
        </p:grpSp>
      </p:grpSp>
      <p:grpSp>
        <p:nvGrpSpPr>
          <p:cNvPr id="227" name="Google Shape;227;p27"/>
          <p:cNvGrpSpPr/>
          <p:nvPr/>
        </p:nvGrpSpPr>
        <p:grpSpPr>
          <a:xfrm>
            <a:off x="5228425" y="1989475"/>
            <a:ext cx="1577200" cy="956675"/>
            <a:chOff x="5228425" y="1989475"/>
            <a:chExt cx="1577200" cy="956675"/>
          </a:xfrm>
        </p:grpSpPr>
        <p:sp>
          <p:nvSpPr>
            <p:cNvPr id="228" name="Google Shape;228;p27"/>
            <p:cNvSpPr/>
            <p:nvPr/>
          </p:nvSpPr>
          <p:spPr>
            <a:xfrm>
              <a:off x="5228425" y="1989475"/>
              <a:ext cx="885600" cy="618600"/>
            </a:xfrm>
            <a:prstGeom prst="rect">
              <a:avLst/>
            </a:prstGeom>
            <a:noFill/>
            <a:ln cap="flat" cmpd="sng" w="2857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7"/>
            <p:cNvSpPr txBox="1"/>
            <p:nvPr/>
          </p:nvSpPr>
          <p:spPr>
            <a:xfrm>
              <a:off x="5273525" y="2613450"/>
              <a:ext cx="15321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Q_eval</a:t>
              </a:r>
              <a:endParaRPr b="0" i="0" sz="1400" u="none" cap="none" strike="noStrike">
                <a:solidFill>
                  <a:srgbClr val="0000FF"/>
                </a:solidFill>
                <a:latin typeface="Arial"/>
                <a:ea typeface="Arial"/>
                <a:cs typeface="Arial"/>
                <a:sym typeface="Arial"/>
              </a:endParaRPr>
            </a:p>
          </p:txBody>
        </p:sp>
      </p:grpSp>
      <p:sp>
        <p:nvSpPr>
          <p:cNvPr id="230" name="Google Shape;230;p27"/>
          <p:cNvSpPr/>
          <p:nvPr/>
        </p:nvSpPr>
        <p:spPr>
          <a:xfrm>
            <a:off x="6219025" y="1989475"/>
            <a:ext cx="2709300" cy="618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7"/>
          <p:cNvSpPr txBox="1"/>
          <p:nvPr/>
        </p:nvSpPr>
        <p:spPr>
          <a:xfrm>
            <a:off x="7102325" y="2613450"/>
            <a:ext cx="17796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Q_target</a:t>
            </a:r>
            <a:endParaRPr b="0" i="0" sz="1400" u="none" cap="none" strike="noStrike">
              <a:solidFill>
                <a:srgbClr val="FF0000"/>
              </a:solidFill>
              <a:latin typeface="Arial"/>
              <a:ea typeface="Arial"/>
              <a:cs typeface="Arial"/>
              <a:sym typeface="Arial"/>
            </a:endParaRPr>
          </a:p>
        </p:txBody>
      </p:sp>
      <p:pic>
        <p:nvPicPr>
          <p:cNvPr id="232" name="Google Shape;232;p27"/>
          <p:cNvPicPr preferRelativeResize="0"/>
          <p:nvPr/>
        </p:nvPicPr>
        <p:blipFill rotWithShape="1">
          <a:blip r:embed="rId4">
            <a:alphaModFix/>
          </a:blip>
          <a:srcRect b="0" l="0" r="0" t="0"/>
          <a:stretch/>
        </p:blipFill>
        <p:spPr>
          <a:xfrm>
            <a:off x="0" y="1615650"/>
            <a:ext cx="922450" cy="779222"/>
          </a:xfrm>
          <a:prstGeom prst="rect">
            <a:avLst/>
          </a:prstGeom>
          <a:noFill/>
          <a:ln>
            <a:noFill/>
          </a:ln>
        </p:spPr>
      </p:pic>
      <p:sp>
        <p:nvSpPr>
          <p:cNvPr id="233" name="Google Shape;233;p27"/>
          <p:cNvSpPr txBox="1"/>
          <p:nvPr/>
        </p:nvSpPr>
        <p:spPr>
          <a:xfrm>
            <a:off x="0" y="4561125"/>
            <a:ext cx="17064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State</a:t>
            </a:r>
            <a:endParaRPr b="0" i="0" sz="1800" u="none" cap="none" strike="noStrike">
              <a:solidFill>
                <a:srgbClr val="000000"/>
              </a:solidFill>
              <a:latin typeface="Arial"/>
              <a:ea typeface="Arial"/>
              <a:cs typeface="Arial"/>
              <a:sym typeface="Arial"/>
            </a:endParaRPr>
          </a:p>
        </p:txBody>
      </p:sp>
      <p:grpSp>
        <p:nvGrpSpPr>
          <p:cNvPr id="234" name="Google Shape;234;p27"/>
          <p:cNvGrpSpPr/>
          <p:nvPr/>
        </p:nvGrpSpPr>
        <p:grpSpPr>
          <a:xfrm>
            <a:off x="0" y="800525"/>
            <a:ext cx="1757500" cy="4270900"/>
            <a:chOff x="0" y="800525"/>
            <a:chExt cx="1757500" cy="4270900"/>
          </a:xfrm>
        </p:grpSpPr>
        <p:sp>
          <p:nvSpPr>
            <p:cNvPr id="235" name="Google Shape;235;p27"/>
            <p:cNvSpPr txBox="1"/>
            <p:nvPr/>
          </p:nvSpPr>
          <p:spPr>
            <a:xfrm>
              <a:off x="0" y="4561125"/>
              <a:ext cx="17064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State</a:t>
              </a:r>
              <a:endParaRPr b="0" i="0" sz="1800" u="none" cap="none" strike="noStrike">
                <a:solidFill>
                  <a:srgbClr val="000000"/>
                </a:solidFill>
                <a:latin typeface="Arial"/>
                <a:ea typeface="Arial"/>
                <a:cs typeface="Arial"/>
                <a:sym typeface="Arial"/>
              </a:endParaRPr>
            </a:p>
          </p:txBody>
        </p:sp>
        <p:grpSp>
          <p:nvGrpSpPr>
            <p:cNvPr id="236" name="Google Shape;236;p27"/>
            <p:cNvGrpSpPr/>
            <p:nvPr/>
          </p:nvGrpSpPr>
          <p:grpSpPr>
            <a:xfrm>
              <a:off x="51100" y="800525"/>
              <a:ext cx="1706400" cy="3883725"/>
              <a:chOff x="51100" y="800525"/>
              <a:chExt cx="1706400" cy="3883725"/>
            </a:xfrm>
          </p:grpSpPr>
          <p:sp>
            <p:nvSpPr>
              <p:cNvPr id="237" name="Google Shape;237;p27"/>
              <p:cNvSpPr txBox="1"/>
              <p:nvPr/>
            </p:nvSpPr>
            <p:spPr>
              <a:xfrm>
                <a:off x="51100" y="8005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左)</a:t>
                </a:r>
                <a:endParaRPr b="0" i="0" sz="1800" u="none" cap="none" strike="noStrike">
                  <a:solidFill>
                    <a:srgbClr val="0000FF"/>
                  </a:solidFill>
                  <a:latin typeface="Arial"/>
                  <a:ea typeface="Arial"/>
                  <a:cs typeface="Arial"/>
                  <a:sym typeface="Arial"/>
                </a:endParaRPr>
              </a:p>
            </p:txBody>
          </p:sp>
          <p:sp>
            <p:nvSpPr>
              <p:cNvPr id="238" name="Google Shape;238;p27"/>
              <p:cNvSpPr txBox="1"/>
              <p:nvPr/>
            </p:nvSpPr>
            <p:spPr>
              <a:xfrm>
                <a:off x="511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右)</a:t>
                </a:r>
                <a:endParaRPr b="0" i="0" sz="1800" u="none" cap="none" strike="noStrike">
                  <a:solidFill>
                    <a:srgbClr val="0000FF"/>
                  </a:solidFill>
                  <a:latin typeface="Arial"/>
                  <a:ea typeface="Arial"/>
                  <a:cs typeface="Arial"/>
                  <a:sym typeface="Arial"/>
                </a:endParaRPr>
              </a:p>
            </p:txBody>
          </p:sp>
          <p:sp>
            <p:nvSpPr>
              <p:cNvPr id="239" name="Google Shape;239;p27"/>
              <p:cNvSpPr/>
              <p:nvPr/>
            </p:nvSpPr>
            <p:spPr>
              <a:xfrm rot="10800000">
                <a:off x="57425" y="1354850"/>
                <a:ext cx="493800" cy="33294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0" name="Google Shape;240;p27"/>
          <p:cNvSpPr txBox="1"/>
          <p:nvPr/>
        </p:nvSpPr>
        <p:spPr>
          <a:xfrm>
            <a:off x="57425" y="22336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FF"/>
                </a:solidFill>
                <a:latin typeface="Arial"/>
                <a:ea typeface="Arial"/>
                <a:cs typeface="Arial"/>
                <a:sym typeface="Arial"/>
              </a:rPr>
              <a:t>Net_Eval</a:t>
            </a:r>
            <a:endParaRPr b="1" i="0" sz="1400" u="none" cap="none" strike="noStrike">
              <a:solidFill>
                <a:srgbClr val="0000FF"/>
              </a:solidFill>
              <a:latin typeface="Arial"/>
              <a:ea typeface="Arial"/>
              <a:cs typeface="Arial"/>
              <a:sym typeface="Arial"/>
            </a:endParaRPr>
          </a:p>
        </p:txBody>
      </p:sp>
      <p:grpSp>
        <p:nvGrpSpPr>
          <p:cNvPr id="241" name="Google Shape;241;p27"/>
          <p:cNvGrpSpPr/>
          <p:nvPr/>
        </p:nvGrpSpPr>
        <p:grpSpPr>
          <a:xfrm>
            <a:off x="6429155" y="2987250"/>
            <a:ext cx="2716670" cy="2269687"/>
            <a:chOff x="6429155" y="2987250"/>
            <a:chExt cx="2716670" cy="2269687"/>
          </a:xfrm>
        </p:grpSpPr>
        <p:grpSp>
          <p:nvGrpSpPr>
            <p:cNvPr id="242" name="Google Shape;242;p27"/>
            <p:cNvGrpSpPr/>
            <p:nvPr/>
          </p:nvGrpSpPr>
          <p:grpSpPr>
            <a:xfrm>
              <a:off x="6934200" y="2987250"/>
              <a:ext cx="1951925" cy="950675"/>
              <a:chOff x="6934200" y="2987250"/>
              <a:chExt cx="1951925" cy="950675"/>
            </a:xfrm>
          </p:grpSpPr>
          <p:pic>
            <p:nvPicPr>
              <p:cNvPr id="243" name="Google Shape;243;p27"/>
              <p:cNvPicPr preferRelativeResize="0"/>
              <p:nvPr/>
            </p:nvPicPr>
            <p:blipFill rotWithShape="1">
              <a:blip r:embed="rId4">
                <a:alphaModFix/>
              </a:blip>
              <a:srcRect b="0" l="0" r="0" t="0"/>
              <a:stretch/>
            </p:blipFill>
            <p:spPr>
              <a:xfrm>
                <a:off x="6934200" y="2987250"/>
                <a:ext cx="922450" cy="779222"/>
              </a:xfrm>
              <a:prstGeom prst="rect">
                <a:avLst/>
              </a:prstGeom>
              <a:noFill/>
              <a:ln>
                <a:noFill/>
              </a:ln>
            </p:spPr>
          </p:pic>
          <p:sp>
            <p:nvSpPr>
              <p:cNvPr id="244" name="Google Shape;244;p27"/>
              <p:cNvSpPr txBox="1"/>
              <p:nvPr/>
            </p:nvSpPr>
            <p:spPr>
              <a:xfrm>
                <a:off x="6991625" y="36052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Net_Target</a:t>
                </a:r>
                <a:endParaRPr b="1" i="0" sz="1400" u="none" cap="none" strike="noStrike">
                  <a:solidFill>
                    <a:srgbClr val="FF0000"/>
                  </a:solidFill>
                  <a:latin typeface="Arial"/>
                  <a:ea typeface="Arial"/>
                  <a:cs typeface="Arial"/>
                  <a:sym typeface="Arial"/>
                </a:endParaRPr>
              </a:p>
            </p:txBody>
          </p:sp>
        </p:grpSp>
        <p:sp>
          <p:nvSpPr>
            <p:cNvPr id="245" name="Google Shape;245;p27"/>
            <p:cNvSpPr/>
            <p:nvPr/>
          </p:nvSpPr>
          <p:spPr>
            <a:xfrm flipH="1" rot="-8304995">
              <a:off x="6780724" y="3990822"/>
              <a:ext cx="512574" cy="1254029"/>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7"/>
            <p:cNvSpPr/>
            <p:nvPr/>
          </p:nvSpPr>
          <p:spPr>
            <a:xfrm>
              <a:off x="7439425" y="4317100"/>
              <a:ext cx="1706400" cy="618600"/>
            </a:xfrm>
            <a:prstGeom prst="wedgeRectCallout">
              <a:avLst>
                <a:gd fmla="val -36758" name="adj1"/>
                <a:gd fmla="val -116533"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net eval的前身</a:t>
              </a:r>
              <a:endParaRPr b="0" i="0" sz="1800" u="none" cap="none" strike="noStrike">
                <a:solidFill>
                  <a:srgbClr val="000000"/>
                </a:solidFill>
                <a:latin typeface="Arial"/>
                <a:ea typeface="Arial"/>
                <a:cs typeface="Arial"/>
                <a:sym typeface="Arial"/>
              </a:endParaRPr>
            </a:p>
          </p:txBody>
        </p:sp>
      </p:grpSp>
      <p:sp>
        <p:nvSpPr>
          <p:cNvPr id="247" name="Google Shape;247;p27"/>
          <p:cNvSpPr/>
          <p:nvPr/>
        </p:nvSpPr>
        <p:spPr>
          <a:xfrm>
            <a:off x="5082850" y="928150"/>
            <a:ext cx="3901800" cy="956700"/>
          </a:xfrm>
          <a:prstGeom prst="rect">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用舊參數神經網路來監督新參數的神經網路，避免它自我感覺良好～</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253" name="Google Shape;253;p28"/>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8"/>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利用記憶庫重新回顧過去經驗</a:t>
            </a:r>
            <a:endParaRPr b="0" i="0" sz="3000" u="none" cap="none" strike="noStrike">
              <a:solidFill>
                <a:srgbClr val="000000"/>
              </a:solidFill>
              <a:latin typeface="Arial"/>
              <a:ea typeface="Arial"/>
              <a:cs typeface="Arial"/>
              <a:sym typeface="Arial"/>
            </a:endParaRPr>
          </a:p>
        </p:txBody>
      </p:sp>
      <p:grpSp>
        <p:nvGrpSpPr>
          <p:cNvPr id="255" name="Google Shape;255;p28"/>
          <p:cNvGrpSpPr/>
          <p:nvPr/>
        </p:nvGrpSpPr>
        <p:grpSpPr>
          <a:xfrm>
            <a:off x="5115028" y="997581"/>
            <a:ext cx="1894445" cy="1193814"/>
            <a:chOff x="5612400" y="921339"/>
            <a:chExt cx="1706399" cy="1149335"/>
          </a:xfrm>
        </p:grpSpPr>
        <p:pic>
          <p:nvPicPr>
            <p:cNvPr id="256" name="Google Shape;256;p28"/>
            <p:cNvPicPr preferRelativeResize="0"/>
            <p:nvPr/>
          </p:nvPicPr>
          <p:blipFill rotWithShape="1">
            <a:blip r:embed="rId3">
              <a:alphaModFix/>
            </a:blip>
            <a:srcRect b="0" l="0" r="0" t="0"/>
            <a:stretch/>
          </p:blipFill>
          <p:spPr>
            <a:xfrm>
              <a:off x="5612400" y="921339"/>
              <a:ext cx="1706399" cy="1149335"/>
            </a:xfrm>
            <a:prstGeom prst="rect">
              <a:avLst/>
            </a:prstGeom>
            <a:noFill/>
            <a:ln>
              <a:noFill/>
            </a:ln>
          </p:spPr>
        </p:pic>
        <p:sp>
          <p:nvSpPr>
            <p:cNvPr id="257" name="Google Shape;257;p28"/>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pic>
        <p:nvPicPr>
          <p:cNvPr id="258" name="Google Shape;258;p28"/>
          <p:cNvPicPr preferRelativeResize="0"/>
          <p:nvPr/>
        </p:nvPicPr>
        <p:blipFill rotWithShape="1">
          <a:blip r:embed="rId4">
            <a:alphaModFix/>
          </a:blip>
          <a:srcRect b="0" l="0" r="0" t="0"/>
          <a:stretch/>
        </p:blipFill>
        <p:spPr>
          <a:xfrm flipH="1" rot="5400000">
            <a:off x="-247713" y="2026188"/>
            <a:ext cx="3247499" cy="2322525"/>
          </a:xfrm>
          <a:prstGeom prst="rect">
            <a:avLst/>
          </a:prstGeom>
          <a:noFill/>
          <a:ln>
            <a:noFill/>
          </a:ln>
        </p:spPr>
      </p:pic>
      <p:pic>
        <p:nvPicPr>
          <p:cNvPr id="259" name="Google Shape;259;p28"/>
          <p:cNvPicPr preferRelativeResize="0"/>
          <p:nvPr/>
        </p:nvPicPr>
        <p:blipFill rotWithShape="1">
          <a:blip r:embed="rId4">
            <a:alphaModFix/>
          </a:blip>
          <a:srcRect b="0" l="0" r="0" t="0"/>
          <a:stretch/>
        </p:blipFill>
        <p:spPr>
          <a:xfrm flipH="1" rot="5400000">
            <a:off x="-247713" y="2026188"/>
            <a:ext cx="3247499" cy="2322525"/>
          </a:xfrm>
          <a:prstGeom prst="rect">
            <a:avLst/>
          </a:prstGeom>
          <a:noFill/>
          <a:ln>
            <a:noFill/>
          </a:ln>
        </p:spPr>
      </p:pic>
      <p:grpSp>
        <p:nvGrpSpPr>
          <p:cNvPr id="260" name="Google Shape;260;p28"/>
          <p:cNvGrpSpPr/>
          <p:nvPr/>
        </p:nvGrpSpPr>
        <p:grpSpPr>
          <a:xfrm>
            <a:off x="2362200" y="1563701"/>
            <a:ext cx="2537299" cy="3507724"/>
            <a:chOff x="0" y="1563701"/>
            <a:chExt cx="2537299" cy="3507724"/>
          </a:xfrm>
        </p:grpSpPr>
        <p:pic>
          <p:nvPicPr>
            <p:cNvPr id="261" name="Google Shape;261;p28"/>
            <p:cNvPicPr preferRelativeResize="0"/>
            <p:nvPr/>
          </p:nvPicPr>
          <p:blipFill rotWithShape="1">
            <a:blip r:embed="rId4">
              <a:alphaModFix/>
            </a:blip>
            <a:srcRect b="0" l="0" r="0" t="0"/>
            <a:stretch/>
          </p:blipFill>
          <p:spPr>
            <a:xfrm flipH="1" rot="5400000">
              <a:off x="-247713" y="2026188"/>
              <a:ext cx="3247499" cy="2322525"/>
            </a:xfrm>
            <a:prstGeom prst="rect">
              <a:avLst/>
            </a:prstGeom>
            <a:noFill/>
            <a:ln>
              <a:noFill/>
            </a:ln>
          </p:spPr>
        </p:pic>
        <p:sp>
          <p:nvSpPr>
            <p:cNvPr id="262" name="Google Shape;262;p28"/>
            <p:cNvSpPr txBox="1"/>
            <p:nvPr/>
          </p:nvSpPr>
          <p:spPr>
            <a:xfrm>
              <a:off x="0" y="4561125"/>
              <a:ext cx="22635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Next State</a:t>
              </a:r>
              <a:endParaRPr b="0" i="0" sz="1800" u="none" cap="none" strike="noStrike">
                <a:solidFill>
                  <a:srgbClr val="000000"/>
                </a:solidFill>
                <a:latin typeface="Arial"/>
                <a:ea typeface="Arial"/>
                <a:cs typeface="Arial"/>
                <a:sym typeface="Arial"/>
              </a:endParaRPr>
            </a:p>
          </p:txBody>
        </p:sp>
      </p:grpSp>
      <p:pic>
        <p:nvPicPr>
          <p:cNvPr id="263" name="Google Shape;263;p28"/>
          <p:cNvPicPr preferRelativeResize="0"/>
          <p:nvPr/>
        </p:nvPicPr>
        <p:blipFill rotWithShape="1">
          <a:blip r:embed="rId5">
            <a:alphaModFix/>
          </a:blip>
          <a:srcRect b="0" l="0" r="0" t="0"/>
          <a:stretch/>
        </p:blipFill>
        <p:spPr>
          <a:xfrm>
            <a:off x="2362200" y="1615650"/>
            <a:ext cx="922450" cy="779222"/>
          </a:xfrm>
          <a:prstGeom prst="rect">
            <a:avLst/>
          </a:prstGeom>
          <a:noFill/>
          <a:ln>
            <a:noFill/>
          </a:ln>
        </p:spPr>
      </p:pic>
      <p:sp>
        <p:nvSpPr>
          <p:cNvPr id="264" name="Google Shape;264;p28"/>
          <p:cNvSpPr txBox="1"/>
          <p:nvPr/>
        </p:nvSpPr>
        <p:spPr>
          <a:xfrm>
            <a:off x="2413300" y="800525"/>
            <a:ext cx="21363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Q(4, 左)</a:t>
            </a:r>
            <a:endParaRPr b="0" i="0" sz="1800" u="none" cap="none" strike="noStrike">
              <a:solidFill>
                <a:srgbClr val="FF0000"/>
              </a:solidFill>
              <a:latin typeface="Arial"/>
              <a:ea typeface="Arial"/>
              <a:cs typeface="Arial"/>
              <a:sym typeface="Arial"/>
            </a:endParaRPr>
          </a:p>
        </p:txBody>
      </p:sp>
      <p:sp>
        <p:nvSpPr>
          <p:cNvPr id="265" name="Google Shape;265;p28"/>
          <p:cNvSpPr txBox="1"/>
          <p:nvPr/>
        </p:nvSpPr>
        <p:spPr>
          <a:xfrm>
            <a:off x="10417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R(3, 右)</a:t>
            </a:r>
            <a:endParaRPr b="0" i="0" sz="1800" u="none" cap="none" strike="noStrike">
              <a:solidFill>
                <a:srgbClr val="00FF00"/>
              </a:solidFill>
              <a:latin typeface="Arial"/>
              <a:ea typeface="Arial"/>
              <a:cs typeface="Arial"/>
              <a:sym typeface="Arial"/>
            </a:endParaRPr>
          </a:p>
        </p:txBody>
      </p:sp>
      <p:sp>
        <p:nvSpPr>
          <p:cNvPr id="266" name="Google Shape;266;p28"/>
          <p:cNvSpPr txBox="1"/>
          <p:nvPr/>
        </p:nvSpPr>
        <p:spPr>
          <a:xfrm>
            <a:off x="2413300" y="1029125"/>
            <a:ext cx="21363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Q(4, 右)</a:t>
            </a:r>
            <a:endParaRPr b="0" i="0" sz="1800" u="none" cap="none" strike="noStrike">
              <a:solidFill>
                <a:srgbClr val="FF0000"/>
              </a:solidFill>
              <a:latin typeface="Arial"/>
              <a:ea typeface="Arial"/>
              <a:cs typeface="Arial"/>
              <a:sym typeface="Arial"/>
            </a:endParaRPr>
          </a:p>
        </p:txBody>
      </p:sp>
      <p:sp>
        <p:nvSpPr>
          <p:cNvPr id="267" name="Google Shape;267;p28"/>
          <p:cNvSpPr/>
          <p:nvPr/>
        </p:nvSpPr>
        <p:spPr>
          <a:xfrm rot="10800000">
            <a:off x="2419625" y="1354850"/>
            <a:ext cx="493800" cy="3329400"/>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8"/>
          <p:cNvSpPr txBox="1"/>
          <p:nvPr/>
        </p:nvSpPr>
        <p:spPr>
          <a:xfrm>
            <a:off x="2419625" y="22336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Net_Target</a:t>
            </a:r>
            <a:endParaRPr b="1" i="0" sz="1400" u="none" cap="none" strike="noStrike">
              <a:solidFill>
                <a:srgbClr val="FF0000"/>
              </a:solidFill>
              <a:latin typeface="Arial"/>
              <a:ea typeface="Arial"/>
              <a:cs typeface="Arial"/>
              <a:sym typeface="Arial"/>
            </a:endParaRPr>
          </a:p>
        </p:txBody>
      </p:sp>
      <p:pic>
        <p:nvPicPr>
          <p:cNvPr id="269" name="Google Shape;269;p28"/>
          <p:cNvPicPr preferRelativeResize="0"/>
          <p:nvPr/>
        </p:nvPicPr>
        <p:blipFill rotWithShape="1">
          <a:blip r:embed="rId5">
            <a:alphaModFix/>
          </a:blip>
          <a:srcRect b="0" l="0" r="0" t="0"/>
          <a:stretch/>
        </p:blipFill>
        <p:spPr>
          <a:xfrm>
            <a:off x="0" y="1615650"/>
            <a:ext cx="922450" cy="779222"/>
          </a:xfrm>
          <a:prstGeom prst="rect">
            <a:avLst/>
          </a:prstGeom>
          <a:noFill/>
          <a:ln>
            <a:noFill/>
          </a:ln>
        </p:spPr>
      </p:pic>
      <p:sp>
        <p:nvSpPr>
          <p:cNvPr id="270" name="Google Shape;270;p28"/>
          <p:cNvSpPr txBox="1"/>
          <p:nvPr/>
        </p:nvSpPr>
        <p:spPr>
          <a:xfrm>
            <a:off x="0" y="4561125"/>
            <a:ext cx="17064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State</a:t>
            </a:r>
            <a:endParaRPr b="0" i="0" sz="1800" u="none" cap="none" strike="noStrike">
              <a:solidFill>
                <a:srgbClr val="000000"/>
              </a:solidFill>
              <a:latin typeface="Arial"/>
              <a:ea typeface="Arial"/>
              <a:cs typeface="Arial"/>
              <a:sym typeface="Arial"/>
            </a:endParaRPr>
          </a:p>
        </p:txBody>
      </p:sp>
      <p:grpSp>
        <p:nvGrpSpPr>
          <p:cNvPr id="271" name="Google Shape;271;p28"/>
          <p:cNvGrpSpPr/>
          <p:nvPr/>
        </p:nvGrpSpPr>
        <p:grpSpPr>
          <a:xfrm>
            <a:off x="0" y="800525"/>
            <a:ext cx="1757500" cy="4270900"/>
            <a:chOff x="0" y="800525"/>
            <a:chExt cx="1757500" cy="4270900"/>
          </a:xfrm>
        </p:grpSpPr>
        <p:sp>
          <p:nvSpPr>
            <p:cNvPr id="272" name="Google Shape;272;p28"/>
            <p:cNvSpPr txBox="1"/>
            <p:nvPr/>
          </p:nvSpPr>
          <p:spPr>
            <a:xfrm>
              <a:off x="0" y="4561125"/>
              <a:ext cx="17064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State</a:t>
              </a:r>
              <a:endParaRPr b="0" i="0" sz="1800" u="none" cap="none" strike="noStrike">
                <a:solidFill>
                  <a:srgbClr val="000000"/>
                </a:solidFill>
                <a:latin typeface="Arial"/>
                <a:ea typeface="Arial"/>
                <a:cs typeface="Arial"/>
                <a:sym typeface="Arial"/>
              </a:endParaRPr>
            </a:p>
          </p:txBody>
        </p:sp>
        <p:grpSp>
          <p:nvGrpSpPr>
            <p:cNvPr id="273" name="Google Shape;273;p28"/>
            <p:cNvGrpSpPr/>
            <p:nvPr/>
          </p:nvGrpSpPr>
          <p:grpSpPr>
            <a:xfrm>
              <a:off x="51100" y="800525"/>
              <a:ext cx="1706400" cy="3883725"/>
              <a:chOff x="51100" y="800525"/>
              <a:chExt cx="1706400" cy="3883725"/>
            </a:xfrm>
          </p:grpSpPr>
          <p:sp>
            <p:nvSpPr>
              <p:cNvPr id="274" name="Google Shape;274;p28"/>
              <p:cNvSpPr txBox="1"/>
              <p:nvPr/>
            </p:nvSpPr>
            <p:spPr>
              <a:xfrm>
                <a:off x="51100" y="8005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左)</a:t>
                </a:r>
                <a:endParaRPr b="0" i="0" sz="1800" u="none" cap="none" strike="noStrike">
                  <a:solidFill>
                    <a:srgbClr val="0000FF"/>
                  </a:solidFill>
                  <a:latin typeface="Arial"/>
                  <a:ea typeface="Arial"/>
                  <a:cs typeface="Arial"/>
                  <a:sym typeface="Arial"/>
                </a:endParaRPr>
              </a:p>
            </p:txBody>
          </p:sp>
          <p:sp>
            <p:nvSpPr>
              <p:cNvPr id="275" name="Google Shape;275;p28"/>
              <p:cNvSpPr txBox="1"/>
              <p:nvPr/>
            </p:nvSpPr>
            <p:spPr>
              <a:xfrm>
                <a:off x="51100" y="1029125"/>
                <a:ext cx="17064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Q(3, 右)</a:t>
                </a:r>
                <a:endParaRPr b="0" i="0" sz="1800" u="none" cap="none" strike="noStrike">
                  <a:solidFill>
                    <a:srgbClr val="0000FF"/>
                  </a:solidFill>
                  <a:latin typeface="Arial"/>
                  <a:ea typeface="Arial"/>
                  <a:cs typeface="Arial"/>
                  <a:sym typeface="Arial"/>
                </a:endParaRPr>
              </a:p>
            </p:txBody>
          </p:sp>
          <p:sp>
            <p:nvSpPr>
              <p:cNvPr id="276" name="Google Shape;276;p28"/>
              <p:cNvSpPr/>
              <p:nvPr/>
            </p:nvSpPr>
            <p:spPr>
              <a:xfrm rot="10800000">
                <a:off x="57425" y="1354850"/>
                <a:ext cx="493800" cy="33294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7" name="Google Shape;277;p28"/>
          <p:cNvSpPr txBox="1"/>
          <p:nvPr/>
        </p:nvSpPr>
        <p:spPr>
          <a:xfrm>
            <a:off x="57425" y="22336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FF"/>
                </a:solidFill>
                <a:latin typeface="Arial"/>
                <a:ea typeface="Arial"/>
                <a:cs typeface="Arial"/>
                <a:sym typeface="Arial"/>
              </a:rPr>
              <a:t>Net_Eval</a:t>
            </a:r>
            <a:endParaRPr b="1" i="0" sz="1400" u="none" cap="none" strike="noStrike">
              <a:solidFill>
                <a:srgbClr val="0000FF"/>
              </a:solidFill>
              <a:latin typeface="Arial"/>
              <a:ea typeface="Arial"/>
              <a:cs typeface="Arial"/>
              <a:sym typeface="Arial"/>
            </a:endParaRPr>
          </a:p>
        </p:txBody>
      </p:sp>
      <p:grpSp>
        <p:nvGrpSpPr>
          <p:cNvPr id="278" name="Google Shape;278;p28"/>
          <p:cNvGrpSpPr/>
          <p:nvPr/>
        </p:nvGrpSpPr>
        <p:grpSpPr>
          <a:xfrm>
            <a:off x="5904800" y="1685120"/>
            <a:ext cx="4263300" cy="3004280"/>
            <a:chOff x="5737425" y="1744295"/>
            <a:chExt cx="4263300" cy="3004280"/>
          </a:xfrm>
        </p:grpSpPr>
        <p:sp>
          <p:nvSpPr>
            <p:cNvPr id="279" name="Google Shape;279;p28"/>
            <p:cNvSpPr txBox="1"/>
            <p:nvPr/>
          </p:nvSpPr>
          <p:spPr>
            <a:xfrm>
              <a:off x="5737425" y="24346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 A, R, S_)</a:t>
              </a:r>
              <a:endParaRPr b="0" i="0" sz="1800" u="none" cap="none" strike="noStrike">
                <a:solidFill>
                  <a:srgbClr val="000000"/>
                </a:solidFill>
                <a:latin typeface="Arial"/>
                <a:ea typeface="Arial"/>
                <a:cs typeface="Arial"/>
                <a:sym typeface="Arial"/>
              </a:endParaRPr>
            </a:p>
          </p:txBody>
        </p:sp>
        <p:sp>
          <p:nvSpPr>
            <p:cNvPr id="280" name="Google Shape;280;p28"/>
            <p:cNvSpPr txBox="1"/>
            <p:nvPr/>
          </p:nvSpPr>
          <p:spPr>
            <a:xfrm>
              <a:off x="5737425" y="27394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 A, R, S_)</a:t>
              </a:r>
              <a:endParaRPr b="0" i="0" sz="1800" u="none" cap="none" strike="noStrike">
                <a:solidFill>
                  <a:srgbClr val="000000"/>
                </a:solidFill>
                <a:latin typeface="Arial"/>
                <a:ea typeface="Arial"/>
                <a:cs typeface="Arial"/>
                <a:sym typeface="Arial"/>
              </a:endParaRPr>
            </a:p>
          </p:txBody>
        </p:sp>
        <p:sp>
          <p:nvSpPr>
            <p:cNvPr id="281" name="Google Shape;281;p28"/>
            <p:cNvSpPr txBox="1"/>
            <p:nvPr/>
          </p:nvSpPr>
          <p:spPr>
            <a:xfrm>
              <a:off x="5737425" y="30442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 A, R, S_)</a:t>
              </a:r>
              <a:endParaRPr b="0" i="0" sz="1800" u="none" cap="none" strike="noStrike">
                <a:solidFill>
                  <a:srgbClr val="000000"/>
                </a:solidFill>
                <a:latin typeface="Arial"/>
                <a:ea typeface="Arial"/>
                <a:cs typeface="Arial"/>
                <a:sym typeface="Arial"/>
              </a:endParaRPr>
            </a:p>
          </p:txBody>
        </p:sp>
        <p:sp>
          <p:nvSpPr>
            <p:cNvPr id="282" name="Google Shape;282;p28"/>
            <p:cNvSpPr txBox="1"/>
            <p:nvPr/>
          </p:nvSpPr>
          <p:spPr>
            <a:xfrm>
              <a:off x="5737425" y="33490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 A, R, S_)</a:t>
              </a:r>
              <a:endParaRPr b="0" i="0" sz="1800" u="none" cap="none" strike="noStrike">
                <a:solidFill>
                  <a:srgbClr val="000000"/>
                </a:solidFill>
                <a:latin typeface="Arial"/>
                <a:ea typeface="Arial"/>
                <a:cs typeface="Arial"/>
                <a:sym typeface="Arial"/>
              </a:endParaRPr>
            </a:p>
          </p:txBody>
        </p:sp>
        <p:sp>
          <p:nvSpPr>
            <p:cNvPr id="283" name="Google Shape;283;p28"/>
            <p:cNvSpPr txBox="1"/>
            <p:nvPr/>
          </p:nvSpPr>
          <p:spPr>
            <a:xfrm>
              <a:off x="5737425" y="36538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 A, R, S_)</a:t>
              </a:r>
              <a:endParaRPr b="0" i="0" sz="1800" u="none" cap="none" strike="noStrike">
                <a:solidFill>
                  <a:srgbClr val="000000"/>
                </a:solidFill>
                <a:latin typeface="Arial"/>
                <a:ea typeface="Arial"/>
                <a:cs typeface="Arial"/>
                <a:sym typeface="Arial"/>
              </a:endParaRPr>
            </a:p>
          </p:txBody>
        </p:sp>
        <p:sp>
          <p:nvSpPr>
            <p:cNvPr id="284" name="Google Shape;284;p28"/>
            <p:cNvSpPr txBox="1"/>
            <p:nvPr/>
          </p:nvSpPr>
          <p:spPr>
            <a:xfrm>
              <a:off x="7566225" y="22060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 A, R, S_)</a:t>
              </a:r>
              <a:endParaRPr b="0" i="0" sz="1800" u="none" cap="none" strike="noStrike">
                <a:solidFill>
                  <a:srgbClr val="000000"/>
                </a:solidFill>
                <a:latin typeface="Arial"/>
                <a:ea typeface="Arial"/>
                <a:cs typeface="Arial"/>
                <a:sym typeface="Arial"/>
              </a:endParaRPr>
            </a:p>
          </p:txBody>
        </p:sp>
        <p:sp>
          <p:nvSpPr>
            <p:cNvPr id="285" name="Google Shape;285;p28"/>
            <p:cNvSpPr/>
            <p:nvPr/>
          </p:nvSpPr>
          <p:spPr>
            <a:xfrm flipH="1" rot="4811757">
              <a:off x="7254010" y="1476650"/>
              <a:ext cx="512687" cy="1254025"/>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8"/>
            <p:cNvSpPr txBox="1"/>
            <p:nvPr/>
          </p:nvSpPr>
          <p:spPr>
            <a:xfrm>
              <a:off x="5737425" y="44158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 A, R, S_)</a:t>
              </a:r>
              <a:endParaRPr b="0" i="0" sz="1800" u="none" cap="none" strike="noStrike">
                <a:solidFill>
                  <a:srgbClr val="000000"/>
                </a:solidFill>
                <a:latin typeface="Arial"/>
                <a:ea typeface="Arial"/>
                <a:cs typeface="Arial"/>
                <a:sym typeface="Arial"/>
              </a:endParaRPr>
            </a:p>
          </p:txBody>
        </p:sp>
        <p:sp>
          <p:nvSpPr>
            <p:cNvPr id="287" name="Google Shape;287;p28"/>
            <p:cNvSpPr txBox="1"/>
            <p:nvPr/>
          </p:nvSpPr>
          <p:spPr>
            <a:xfrm>
              <a:off x="6270825" y="38062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288" name="Google Shape;288;p28"/>
            <p:cNvSpPr txBox="1"/>
            <p:nvPr/>
          </p:nvSpPr>
          <p:spPr>
            <a:xfrm>
              <a:off x="6270825" y="38824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289" name="Google Shape;289;p28"/>
            <p:cNvSpPr txBox="1"/>
            <p:nvPr/>
          </p:nvSpPr>
          <p:spPr>
            <a:xfrm>
              <a:off x="6270825" y="39586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290" name="Google Shape;290;p28"/>
            <p:cNvSpPr txBox="1"/>
            <p:nvPr/>
          </p:nvSpPr>
          <p:spPr>
            <a:xfrm>
              <a:off x="6270825" y="40348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291" name="Google Shape;291;p28"/>
            <p:cNvSpPr txBox="1"/>
            <p:nvPr/>
          </p:nvSpPr>
          <p:spPr>
            <a:xfrm>
              <a:off x="6270825" y="4111075"/>
              <a:ext cx="243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grpSp>
        <p:nvGrpSpPr>
          <p:cNvPr id="292" name="Google Shape;292;p28"/>
          <p:cNvGrpSpPr/>
          <p:nvPr/>
        </p:nvGrpSpPr>
        <p:grpSpPr>
          <a:xfrm>
            <a:off x="7144906" y="3993800"/>
            <a:ext cx="1999094" cy="1177272"/>
            <a:chOff x="7144906" y="3993800"/>
            <a:chExt cx="1999094" cy="1177272"/>
          </a:xfrm>
        </p:grpSpPr>
        <p:sp>
          <p:nvSpPr>
            <p:cNvPr id="293" name="Google Shape;293;p28"/>
            <p:cNvSpPr/>
            <p:nvPr/>
          </p:nvSpPr>
          <p:spPr>
            <a:xfrm flipH="1" rot="-6241199">
              <a:off x="7558937" y="4143546"/>
              <a:ext cx="512672" cy="1253885"/>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28"/>
            <p:cNvPicPr preferRelativeResize="0"/>
            <p:nvPr/>
          </p:nvPicPr>
          <p:blipFill rotWithShape="1">
            <a:blip r:embed="rId6">
              <a:alphaModFix/>
            </a:blip>
            <a:srcRect b="0" l="0" r="0" t="0"/>
            <a:stretch/>
          </p:blipFill>
          <p:spPr>
            <a:xfrm>
              <a:off x="8407239" y="3993800"/>
              <a:ext cx="736761" cy="852126"/>
            </a:xfrm>
            <a:prstGeom prst="rect">
              <a:avLst/>
            </a:prstGeom>
            <a:noFill/>
            <a:ln>
              <a:noFill/>
            </a:ln>
          </p:spPr>
        </p:pic>
      </p:grpSp>
      <p:grpSp>
        <p:nvGrpSpPr>
          <p:cNvPr id="295" name="Google Shape;295;p28"/>
          <p:cNvGrpSpPr/>
          <p:nvPr/>
        </p:nvGrpSpPr>
        <p:grpSpPr>
          <a:xfrm>
            <a:off x="5873950" y="2418875"/>
            <a:ext cx="3270050" cy="1479900"/>
            <a:chOff x="5873950" y="2418875"/>
            <a:chExt cx="3270050" cy="1479900"/>
          </a:xfrm>
        </p:grpSpPr>
        <p:sp>
          <p:nvSpPr>
            <p:cNvPr id="296" name="Google Shape;296;p28"/>
            <p:cNvSpPr/>
            <p:nvPr/>
          </p:nvSpPr>
          <p:spPr>
            <a:xfrm>
              <a:off x="5873950" y="2418875"/>
              <a:ext cx="1461000" cy="1193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8"/>
            <p:cNvSpPr/>
            <p:nvPr/>
          </p:nvSpPr>
          <p:spPr>
            <a:xfrm>
              <a:off x="7437600" y="2799875"/>
              <a:ext cx="1706400" cy="1098900"/>
            </a:xfrm>
            <a:prstGeom prst="wedgeRectCallout">
              <a:avLst>
                <a:gd fmla="val -53348" name="adj1"/>
                <a:gd fmla="val -25061"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每一次更新都可以選取一個batch的資料做更新。</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9"/>
          <p:cNvSpPr txBox="1"/>
          <p:nvPr>
            <p:ph type="title"/>
          </p:nvPr>
        </p:nvSpPr>
        <p:spPr>
          <a:xfrm>
            <a:off x="1063813" y="2990579"/>
            <a:ext cx="5518500" cy="17412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1100"/>
              <a:buFont typeface="Arial"/>
              <a:buNone/>
            </a:pPr>
            <a:r>
              <a:rPr lang="zh-TW" sz="4000">
                <a:solidFill>
                  <a:schemeClr val="dk1"/>
                </a:solidFill>
              </a:rPr>
              <a:t>搭建Deep Q-Learning</a:t>
            </a:r>
            <a:endParaRPr sz="4000">
              <a:solidFill>
                <a:schemeClr val="dk1"/>
              </a:solidFill>
            </a:endParaRPr>
          </a:p>
          <a:p>
            <a:pPr indent="0" lvl="0" marL="0" marR="0" rtl="0" algn="l">
              <a:lnSpc>
                <a:spcPct val="100000"/>
              </a:lnSpc>
              <a:spcBef>
                <a:spcPts val="0"/>
              </a:spcBef>
              <a:spcAft>
                <a:spcPts val="0"/>
              </a:spcAft>
              <a:buClr>
                <a:srgbClr val="56BADC"/>
              </a:buClr>
              <a:buSzPts val="4200"/>
              <a:buFont typeface="Arial"/>
              <a:buNone/>
            </a:pPr>
            <a:r>
              <a:t/>
            </a:r>
            <a:endParaRPr sz="3000">
              <a:solidFill>
                <a:srgbClr val="000000"/>
              </a:solidFill>
            </a:endParaRPr>
          </a:p>
        </p:txBody>
      </p:sp>
      <p:sp>
        <p:nvSpPr>
          <p:cNvPr id="303" name="Google Shape;303;p29"/>
          <p:cNvSpPr txBox="1"/>
          <p:nvPr/>
        </p:nvSpPr>
        <p:spPr>
          <a:xfrm>
            <a:off x="-1542475" y="1068502"/>
            <a:ext cx="8520600" cy="79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pic>
        <p:nvPicPr>
          <p:cNvPr id="304" name="Google Shape;304;p29"/>
          <p:cNvPicPr preferRelativeResize="0"/>
          <p:nvPr/>
        </p:nvPicPr>
        <p:blipFill rotWithShape="1">
          <a:blip r:embed="rId3">
            <a:alphaModFix/>
          </a:blip>
          <a:srcRect b="0" l="0" r="0" t="0"/>
          <a:stretch/>
        </p:blipFill>
        <p:spPr>
          <a:xfrm flipH="1">
            <a:off x="921304" y="983493"/>
            <a:ext cx="523184" cy="837128"/>
          </a:xfrm>
          <a:prstGeom prst="rect">
            <a:avLst/>
          </a:prstGeom>
          <a:noFill/>
          <a:ln>
            <a:noFill/>
          </a:ln>
        </p:spPr>
      </p:pic>
      <p:grpSp>
        <p:nvGrpSpPr>
          <p:cNvPr id="305" name="Google Shape;305;p29"/>
          <p:cNvGrpSpPr/>
          <p:nvPr/>
        </p:nvGrpSpPr>
        <p:grpSpPr>
          <a:xfrm>
            <a:off x="6458250" y="833702"/>
            <a:ext cx="1706399" cy="1149335"/>
            <a:chOff x="5612400" y="921339"/>
            <a:chExt cx="1706399" cy="1149335"/>
          </a:xfrm>
        </p:grpSpPr>
        <p:pic>
          <p:nvPicPr>
            <p:cNvPr id="306" name="Google Shape;306;p29"/>
            <p:cNvPicPr preferRelativeResize="0"/>
            <p:nvPr/>
          </p:nvPicPr>
          <p:blipFill rotWithShape="1">
            <a:blip r:embed="rId4">
              <a:alphaModFix/>
            </a:blip>
            <a:srcRect b="0" l="0" r="0" t="0"/>
            <a:stretch/>
          </p:blipFill>
          <p:spPr>
            <a:xfrm>
              <a:off x="5612400" y="921339"/>
              <a:ext cx="1706399" cy="1149335"/>
            </a:xfrm>
            <a:prstGeom prst="rect">
              <a:avLst/>
            </a:prstGeom>
            <a:noFill/>
            <a:ln>
              <a:noFill/>
            </a:ln>
          </p:spPr>
        </p:pic>
        <p:sp>
          <p:nvSpPr>
            <p:cNvPr id="307" name="Google Shape;307;p29"/>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grpSp>
        <p:nvGrpSpPr>
          <p:cNvPr id="308" name="Google Shape;308;p29"/>
          <p:cNvGrpSpPr/>
          <p:nvPr/>
        </p:nvGrpSpPr>
        <p:grpSpPr>
          <a:xfrm>
            <a:off x="2206776" y="495900"/>
            <a:ext cx="4078624" cy="1672550"/>
            <a:chOff x="6901" y="2643425"/>
            <a:chExt cx="4078624" cy="1672550"/>
          </a:xfrm>
        </p:grpSpPr>
        <p:pic>
          <p:nvPicPr>
            <p:cNvPr id="309" name="Google Shape;309;p29"/>
            <p:cNvPicPr preferRelativeResize="0"/>
            <p:nvPr/>
          </p:nvPicPr>
          <p:blipFill rotWithShape="1">
            <a:blip r:embed="rId5">
              <a:alphaModFix/>
            </a:blip>
            <a:srcRect b="0" l="0" r="0" t="0"/>
            <a:stretch/>
          </p:blipFill>
          <p:spPr>
            <a:xfrm>
              <a:off x="6901" y="2643425"/>
              <a:ext cx="1979999" cy="1672550"/>
            </a:xfrm>
            <a:prstGeom prst="rect">
              <a:avLst/>
            </a:prstGeom>
            <a:noFill/>
            <a:ln>
              <a:noFill/>
            </a:ln>
          </p:spPr>
        </p:pic>
        <p:pic>
          <p:nvPicPr>
            <p:cNvPr id="310" name="Google Shape;310;p29"/>
            <p:cNvPicPr preferRelativeResize="0"/>
            <p:nvPr/>
          </p:nvPicPr>
          <p:blipFill rotWithShape="1">
            <a:blip r:embed="rId5">
              <a:alphaModFix/>
            </a:blip>
            <a:srcRect b="0" l="0" r="0" t="0"/>
            <a:stretch/>
          </p:blipFill>
          <p:spPr>
            <a:xfrm>
              <a:off x="1988101" y="2643425"/>
              <a:ext cx="1979999" cy="1672550"/>
            </a:xfrm>
            <a:prstGeom prst="rect">
              <a:avLst/>
            </a:prstGeom>
            <a:noFill/>
            <a:ln>
              <a:noFill/>
            </a:ln>
          </p:spPr>
        </p:pic>
        <p:sp>
          <p:nvSpPr>
            <p:cNvPr id="311" name="Google Shape;311;p29"/>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FF"/>
                  </a:solidFill>
                  <a:latin typeface="Arial"/>
                  <a:ea typeface="Arial"/>
                  <a:cs typeface="Arial"/>
                  <a:sym typeface="Arial"/>
                </a:rPr>
                <a:t>Net_Eval</a:t>
              </a:r>
              <a:endParaRPr b="1" i="0" sz="1400" u="none" cap="none" strike="noStrike">
                <a:solidFill>
                  <a:srgbClr val="0000FF"/>
                </a:solidFill>
                <a:latin typeface="Arial"/>
                <a:ea typeface="Arial"/>
                <a:cs typeface="Arial"/>
                <a:sym typeface="Arial"/>
              </a:endParaRPr>
            </a:p>
          </p:txBody>
        </p:sp>
        <p:sp>
          <p:nvSpPr>
            <p:cNvPr id="312" name="Google Shape;312;p29"/>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Net_Target</a:t>
              </a:r>
              <a:endParaRPr b="1" i="0" sz="1400" u="none" cap="none" strike="noStrike">
                <a:solidFill>
                  <a:srgbClr val="FF0000"/>
                </a:solidFill>
                <a:latin typeface="Arial"/>
                <a:ea typeface="Arial"/>
                <a:cs typeface="Arial"/>
                <a:sym typeface="Arial"/>
              </a:endParaRPr>
            </a:p>
          </p:txBody>
        </p:sp>
      </p:grpSp>
      <p:sp>
        <p:nvSpPr>
          <p:cNvPr id="313" name="Google Shape;313;p29"/>
          <p:cNvSpPr txBox="1"/>
          <p:nvPr/>
        </p:nvSpPr>
        <p:spPr>
          <a:xfrm>
            <a:off x="1063825" y="2323506"/>
            <a:ext cx="7158900" cy="7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595959"/>
                </a:solidFill>
                <a:latin typeface="Arial"/>
                <a:ea typeface="Arial"/>
                <a:cs typeface="Arial"/>
                <a:sym typeface="Arial"/>
              </a:rPr>
              <a:t>將剛剛的概念用程式碼拼起來吧～</a:t>
            </a:r>
            <a:endParaRPr b="0" i="0" sz="2800" u="none" cap="none" strike="noStrike">
              <a:solidFill>
                <a:srgbClr val="595959"/>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30" title="S2 2 搭建DeepQLearning p43">
            <a:hlinkClick r:id="rId3"/>
          </p:cNvPr>
          <p:cNvPicPr preferRelativeResize="0"/>
          <p:nvPr/>
        </p:nvPicPr>
        <p:blipFill rotWithShape="1">
          <a:blip r:embed="rId4">
            <a:alphaModFix/>
          </a:blip>
          <a:srcRect b="0" l="0" r="0" t="0"/>
          <a:stretch/>
        </p:blipFill>
        <p:spPr>
          <a:xfrm>
            <a:off x="2286000" y="1085850"/>
            <a:ext cx="4572000" cy="3429000"/>
          </a:xfrm>
          <a:prstGeom prst="rect">
            <a:avLst/>
          </a:prstGeom>
          <a:noFill/>
          <a:ln>
            <a:noFill/>
          </a:ln>
        </p:spPr>
      </p:pic>
      <p:sp>
        <p:nvSpPr>
          <p:cNvPr id="319" name="Google Shape;319;p30"/>
          <p:cNvSpPr txBox="1"/>
          <p:nvPr/>
        </p:nvSpPr>
        <p:spPr>
          <a:xfrm>
            <a:off x="443275" y="0"/>
            <a:ext cx="7571100" cy="73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TW" sz="4000" u="none" cap="none" strike="noStrike">
                <a:solidFill>
                  <a:schemeClr val="dk1"/>
                </a:solidFill>
                <a:latin typeface="Arial"/>
                <a:ea typeface="Arial"/>
                <a:cs typeface="Arial"/>
                <a:sym typeface="Arial"/>
              </a:rPr>
              <a:t>搭建Deep Q-Learning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325" name="Google Shape;325;p31"/>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grpSp>
        <p:nvGrpSpPr>
          <p:cNvPr id="327" name="Google Shape;327;p31"/>
          <p:cNvGrpSpPr/>
          <p:nvPr/>
        </p:nvGrpSpPr>
        <p:grpSpPr>
          <a:xfrm>
            <a:off x="6899" y="2197195"/>
            <a:ext cx="2233455" cy="1023768"/>
            <a:chOff x="6901" y="2643425"/>
            <a:chExt cx="4078624" cy="1672550"/>
          </a:xfrm>
        </p:grpSpPr>
        <p:pic>
          <p:nvPicPr>
            <p:cNvPr id="328" name="Google Shape;328;p31"/>
            <p:cNvPicPr preferRelativeResize="0"/>
            <p:nvPr/>
          </p:nvPicPr>
          <p:blipFill rotWithShape="1">
            <a:blip r:embed="rId3">
              <a:alphaModFix/>
            </a:blip>
            <a:srcRect b="0" l="0" r="0" t="0"/>
            <a:stretch/>
          </p:blipFill>
          <p:spPr>
            <a:xfrm>
              <a:off x="6901" y="2643425"/>
              <a:ext cx="1979999" cy="1672550"/>
            </a:xfrm>
            <a:prstGeom prst="rect">
              <a:avLst/>
            </a:prstGeom>
            <a:noFill/>
            <a:ln>
              <a:noFill/>
            </a:ln>
          </p:spPr>
        </p:pic>
        <p:pic>
          <p:nvPicPr>
            <p:cNvPr id="329" name="Google Shape;329;p31"/>
            <p:cNvPicPr preferRelativeResize="0"/>
            <p:nvPr/>
          </p:nvPicPr>
          <p:blipFill rotWithShape="1">
            <a:blip r:embed="rId3">
              <a:alphaModFix/>
            </a:blip>
            <a:srcRect b="0" l="0" r="0" t="0"/>
            <a:stretch/>
          </p:blipFill>
          <p:spPr>
            <a:xfrm>
              <a:off x="1988101" y="2643425"/>
              <a:ext cx="1979999" cy="1672550"/>
            </a:xfrm>
            <a:prstGeom prst="rect">
              <a:avLst/>
            </a:prstGeom>
            <a:noFill/>
            <a:ln>
              <a:noFill/>
            </a:ln>
          </p:spPr>
        </p:pic>
        <p:sp>
          <p:nvSpPr>
            <p:cNvPr id="330" name="Google Shape;330;p31"/>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331" name="Google Shape;331;p31"/>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332" name="Google Shape;332;p3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 Class內的function</a:t>
            </a:r>
            <a:endParaRPr b="0" i="0" sz="3000" u="none" cap="none" strike="noStrike">
              <a:solidFill>
                <a:srgbClr val="000000"/>
              </a:solidFill>
              <a:latin typeface="Arial"/>
              <a:ea typeface="Arial"/>
              <a:cs typeface="Arial"/>
              <a:sym typeface="Arial"/>
            </a:endParaRPr>
          </a:p>
        </p:txBody>
      </p:sp>
      <p:sp>
        <p:nvSpPr>
          <p:cNvPr id="333" name="Google Shape;333;p31"/>
          <p:cNvSpPr txBox="1"/>
          <p:nvPr/>
        </p:nvSpPr>
        <p:spPr>
          <a:xfrm>
            <a:off x="2614800" y="891375"/>
            <a:ext cx="60720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self,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n_actions, #動作的維度，例如上下左右就有四維</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n_states,  #用來描述狀態的維度，例如馬力歐在平面上就是二維</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gamma = 0.9, #遠見程度</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epsilon = 0.9,  #保守程度，越大就越容易用Q值大小來採取行動；</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learning_rate = 0.001 #神經網路的更新率</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r>
              <a:rPr b="0" i="0" lang="zh-TW" sz="1400" u="none" cap="none" strike="noStrike">
                <a:solidFill>
                  <a:srgbClr val="000000"/>
                </a:solidFill>
                <a:highlight>
                  <a:srgbClr val="FFFF00"/>
                </a:highlight>
                <a:latin typeface="Arial"/>
                <a:ea typeface="Arial"/>
                <a:cs typeface="Arial"/>
                <a:sym typeface="Arial"/>
              </a:rPr>
              <a:t>epsilon_increase = 0.01</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learning_rate = 0.001, #神經網路的更新率</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r>
              <a:rPr b="0" i="0" lang="zh-TW" sz="1400" u="none" cap="none" strike="noStrike">
                <a:solidFill>
                  <a:srgbClr val="000000"/>
                </a:solidFill>
                <a:highlight>
                  <a:srgbClr val="FFFF00"/>
                </a:highlight>
                <a:latin typeface="Arial"/>
                <a:ea typeface="Arial"/>
                <a:cs typeface="Arial"/>
                <a:sym typeface="Arial"/>
              </a:rPr>
              <a:t>memory_size = 50</a:t>
            </a:r>
            <a:r>
              <a:rPr b="0" i="0" lang="zh-TW" sz="1400" u="none" cap="none" strike="noStrike">
                <a:solidFill>
                  <a:srgbClr val="000000"/>
                </a:solidFill>
                <a:latin typeface="Arial"/>
                <a:ea typeface="Arial"/>
                <a:cs typeface="Arial"/>
                <a:sym typeface="Arial"/>
              </a:rPr>
              <a:t>, #記憶庫的大小</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r>
              <a:rPr b="0" i="0" lang="zh-TW" sz="1400" u="none" cap="none" strike="noStrike">
                <a:solidFill>
                  <a:srgbClr val="000000"/>
                </a:solidFill>
                <a:highlight>
                  <a:srgbClr val="FFFF00"/>
                </a:highlight>
                <a:latin typeface="Arial"/>
                <a:ea typeface="Arial"/>
                <a:cs typeface="Arial"/>
                <a:sym typeface="Arial"/>
              </a:rPr>
              <a:t>batch_size = 32</a:t>
            </a:r>
            <a:r>
              <a:rPr b="0" i="0" lang="zh-TW" sz="1400" u="none" cap="none" strike="noStrike">
                <a:solidFill>
                  <a:srgbClr val="000000"/>
                </a:solidFill>
                <a:latin typeface="Arial"/>
                <a:ea typeface="Arial"/>
                <a:cs typeface="Arial"/>
                <a:sym typeface="Arial"/>
              </a:rPr>
              <a:t>, #由於有記憶庫，更新時可以使用多筆資料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neuron_num = 10):</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write_memory(self, current_state, next_state, reward, action):</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build_network(self, scope): </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choose_action(self, current_state):</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learn(self, current_state, reward, next_state):</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model_save(self, model_name):</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model_restore(self, model_name):</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4" name="Google Shape;334;p31"/>
          <p:cNvPicPr preferRelativeResize="0"/>
          <p:nvPr/>
        </p:nvPicPr>
        <p:blipFill rotWithShape="1">
          <a:blip r:embed="rId4">
            <a:alphaModFix/>
          </a:blip>
          <a:srcRect b="0" l="0" r="0" t="0"/>
          <a:stretch/>
        </p:blipFill>
        <p:spPr>
          <a:xfrm flipH="1">
            <a:off x="845104" y="983493"/>
            <a:ext cx="523184" cy="837128"/>
          </a:xfrm>
          <a:prstGeom prst="rect">
            <a:avLst/>
          </a:prstGeom>
          <a:noFill/>
          <a:ln>
            <a:noFill/>
          </a:ln>
        </p:spPr>
      </p:pic>
      <p:grpSp>
        <p:nvGrpSpPr>
          <p:cNvPr id="335" name="Google Shape;335;p31"/>
          <p:cNvGrpSpPr/>
          <p:nvPr/>
        </p:nvGrpSpPr>
        <p:grpSpPr>
          <a:xfrm>
            <a:off x="1368288" y="1402057"/>
            <a:ext cx="1477500" cy="3596706"/>
            <a:chOff x="1368288" y="1402057"/>
            <a:chExt cx="1477500" cy="3596706"/>
          </a:xfrm>
        </p:grpSpPr>
        <p:cxnSp>
          <p:nvCxnSpPr>
            <p:cNvPr id="336" name="Google Shape;336;p31"/>
            <p:cNvCxnSpPr/>
            <p:nvPr/>
          </p:nvCxnSpPr>
          <p:spPr>
            <a:xfrm rot="10800000">
              <a:off x="1633928" y="3449563"/>
              <a:ext cx="1184700" cy="693900"/>
            </a:xfrm>
            <a:prstGeom prst="straightConnector1">
              <a:avLst/>
            </a:prstGeom>
            <a:noFill/>
            <a:ln cap="flat" cmpd="sng" w="28575">
              <a:solidFill>
                <a:srgbClr val="FF0000"/>
              </a:solidFill>
              <a:prstDash val="solid"/>
              <a:round/>
              <a:headEnd len="sm" w="sm" type="none"/>
              <a:tailEnd len="sm" w="sm" type="none"/>
            </a:ln>
          </p:spPr>
        </p:cxnSp>
        <p:cxnSp>
          <p:nvCxnSpPr>
            <p:cNvPr id="337" name="Google Shape;337;p31"/>
            <p:cNvCxnSpPr>
              <a:endCxn id="334" idx="1"/>
            </p:cNvCxnSpPr>
            <p:nvPr/>
          </p:nvCxnSpPr>
          <p:spPr>
            <a:xfrm rot="10800000">
              <a:off x="1368288" y="1402057"/>
              <a:ext cx="1477500" cy="3026100"/>
            </a:xfrm>
            <a:prstGeom prst="straightConnector1">
              <a:avLst/>
            </a:prstGeom>
            <a:noFill/>
            <a:ln cap="flat" cmpd="sng" w="28575">
              <a:solidFill>
                <a:srgbClr val="0000FF"/>
              </a:solidFill>
              <a:prstDash val="solid"/>
              <a:round/>
              <a:headEnd len="sm" w="sm" type="none"/>
              <a:tailEnd len="sm" w="sm" type="none"/>
            </a:ln>
          </p:spPr>
        </p:cxnSp>
        <p:cxnSp>
          <p:nvCxnSpPr>
            <p:cNvPr id="338" name="Google Shape;338;p31"/>
            <p:cNvCxnSpPr/>
            <p:nvPr/>
          </p:nvCxnSpPr>
          <p:spPr>
            <a:xfrm rot="10800000">
              <a:off x="1633928" y="3449563"/>
              <a:ext cx="1160700" cy="1127400"/>
            </a:xfrm>
            <a:prstGeom prst="straightConnector1">
              <a:avLst/>
            </a:prstGeom>
            <a:noFill/>
            <a:ln cap="flat" cmpd="sng" w="28575">
              <a:solidFill>
                <a:srgbClr val="FF0000"/>
              </a:solidFill>
              <a:prstDash val="solid"/>
              <a:round/>
              <a:headEnd len="sm" w="sm" type="none"/>
              <a:tailEnd len="sm" w="sm" type="none"/>
            </a:ln>
          </p:spPr>
        </p:cxnSp>
        <p:cxnSp>
          <p:nvCxnSpPr>
            <p:cNvPr id="339" name="Google Shape;339;p31"/>
            <p:cNvCxnSpPr/>
            <p:nvPr/>
          </p:nvCxnSpPr>
          <p:spPr>
            <a:xfrm rot="10800000">
              <a:off x="1633928" y="3449563"/>
              <a:ext cx="1184700" cy="1332300"/>
            </a:xfrm>
            <a:prstGeom prst="straightConnector1">
              <a:avLst/>
            </a:prstGeom>
            <a:noFill/>
            <a:ln cap="flat" cmpd="sng" w="28575">
              <a:solidFill>
                <a:srgbClr val="FF0000"/>
              </a:solidFill>
              <a:prstDash val="solid"/>
              <a:round/>
              <a:headEnd len="sm" w="sm" type="none"/>
              <a:tailEnd len="sm" w="sm" type="none"/>
            </a:ln>
          </p:spPr>
        </p:cxnSp>
        <p:cxnSp>
          <p:nvCxnSpPr>
            <p:cNvPr id="340" name="Google Shape;340;p31"/>
            <p:cNvCxnSpPr/>
            <p:nvPr/>
          </p:nvCxnSpPr>
          <p:spPr>
            <a:xfrm rot="10800000">
              <a:off x="1633928" y="3449563"/>
              <a:ext cx="1136700" cy="1549200"/>
            </a:xfrm>
            <a:prstGeom prst="straightConnector1">
              <a:avLst/>
            </a:prstGeom>
            <a:noFill/>
            <a:ln cap="flat" cmpd="sng" w="28575">
              <a:solidFill>
                <a:srgbClr val="FF0000"/>
              </a:solidFill>
              <a:prstDash val="solid"/>
              <a:round/>
              <a:headEnd len="sm" w="sm" type="none"/>
              <a:tailEnd len="sm" w="sm" type="none"/>
            </a:ln>
          </p:spPr>
        </p:cxnSp>
      </p:grpSp>
      <p:grpSp>
        <p:nvGrpSpPr>
          <p:cNvPr id="341" name="Google Shape;341;p31"/>
          <p:cNvGrpSpPr/>
          <p:nvPr/>
        </p:nvGrpSpPr>
        <p:grpSpPr>
          <a:xfrm>
            <a:off x="8342414" y="3762825"/>
            <a:ext cx="862110" cy="301200"/>
            <a:chOff x="5854200" y="2696025"/>
            <a:chExt cx="1300120" cy="301200"/>
          </a:xfrm>
        </p:grpSpPr>
        <p:cxnSp>
          <p:nvCxnSpPr>
            <p:cNvPr id="342" name="Google Shape;342;p31"/>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343" name="Google Shape;343;p31"/>
            <p:cNvSpPr txBox="1"/>
            <p:nvPr/>
          </p:nvSpPr>
          <p:spPr>
            <a:xfrm>
              <a:off x="651592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grpSp>
        <p:nvGrpSpPr>
          <p:cNvPr id="344" name="Google Shape;344;p31"/>
          <p:cNvGrpSpPr/>
          <p:nvPr/>
        </p:nvGrpSpPr>
        <p:grpSpPr>
          <a:xfrm>
            <a:off x="5701800" y="3991425"/>
            <a:ext cx="1529950" cy="301200"/>
            <a:chOff x="5854200" y="2696025"/>
            <a:chExt cx="1529950" cy="301200"/>
          </a:xfrm>
        </p:grpSpPr>
        <p:cxnSp>
          <p:nvCxnSpPr>
            <p:cNvPr id="345" name="Google Shape;345;p31"/>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346" name="Google Shape;346;p31"/>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grpSp>
      <p:grpSp>
        <p:nvGrpSpPr>
          <p:cNvPr id="347" name="Google Shape;347;p31"/>
          <p:cNvGrpSpPr/>
          <p:nvPr/>
        </p:nvGrpSpPr>
        <p:grpSpPr>
          <a:xfrm>
            <a:off x="6311400" y="4220025"/>
            <a:ext cx="1529950" cy="301200"/>
            <a:chOff x="5854200" y="2696025"/>
            <a:chExt cx="1529950" cy="301200"/>
          </a:xfrm>
        </p:grpSpPr>
        <p:cxnSp>
          <p:nvCxnSpPr>
            <p:cNvPr id="348" name="Google Shape;348;p31"/>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349" name="Google Shape;349;p31"/>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grpSp>
        <p:nvGrpSpPr>
          <p:cNvPr id="350" name="Google Shape;350;p31"/>
          <p:cNvGrpSpPr/>
          <p:nvPr/>
        </p:nvGrpSpPr>
        <p:grpSpPr>
          <a:xfrm>
            <a:off x="7149600" y="4448625"/>
            <a:ext cx="1529950" cy="301200"/>
            <a:chOff x="5854200" y="2696025"/>
            <a:chExt cx="1529950" cy="301200"/>
          </a:xfrm>
        </p:grpSpPr>
        <p:cxnSp>
          <p:nvCxnSpPr>
            <p:cNvPr id="351" name="Google Shape;351;p31"/>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352" name="Google Shape;352;p31"/>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grpSp>
        <p:nvGrpSpPr>
          <p:cNvPr id="353" name="Google Shape;353;p31"/>
          <p:cNvGrpSpPr/>
          <p:nvPr/>
        </p:nvGrpSpPr>
        <p:grpSpPr>
          <a:xfrm>
            <a:off x="6082800" y="4601025"/>
            <a:ext cx="1529950" cy="301200"/>
            <a:chOff x="5854200" y="2696025"/>
            <a:chExt cx="1529950" cy="301200"/>
          </a:xfrm>
        </p:grpSpPr>
        <p:cxnSp>
          <p:nvCxnSpPr>
            <p:cNvPr id="354" name="Google Shape;354;p31"/>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355" name="Google Shape;355;p31"/>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grpSp>
      <p:grpSp>
        <p:nvGrpSpPr>
          <p:cNvPr id="356" name="Google Shape;356;p31"/>
          <p:cNvGrpSpPr/>
          <p:nvPr/>
        </p:nvGrpSpPr>
        <p:grpSpPr>
          <a:xfrm>
            <a:off x="76200" y="3991414"/>
            <a:ext cx="1706399" cy="1149335"/>
            <a:chOff x="5688600" y="921339"/>
            <a:chExt cx="1706399" cy="1149335"/>
          </a:xfrm>
        </p:grpSpPr>
        <p:pic>
          <p:nvPicPr>
            <p:cNvPr id="357" name="Google Shape;357;p31"/>
            <p:cNvPicPr preferRelativeResize="0"/>
            <p:nvPr/>
          </p:nvPicPr>
          <p:blipFill rotWithShape="1">
            <a:blip r:embed="rId5">
              <a:alphaModFix/>
            </a:blip>
            <a:srcRect b="0" l="0" r="0" t="0"/>
            <a:stretch/>
          </p:blipFill>
          <p:spPr>
            <a:xfrm>
              <a:off x="5688600" y="921339"/>
              <a:ext cx="1706399" cy="1149335"/>
            </a:xfrm>
            <a:prstGeom prst="rect">
              <a:avLst/>
            </a:prstGeom>
            <a:noFill/>
            <a:ln>
              <a:noFill/>
            </a:ln>
          </p:spPr>
        </p:pic>
        <p:sp>
          <p:nvSpPr>
            <p:cNvPr id="358" name="Google Shape;358;p31"/>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grpSp>
        <p:nvGrpSpPr>
          <p:cNvPr id="359" name="Google Shape;359;p31"/>
          <p:cNvGrpSpPr/>
          <p:nvPr/>
        </p:nvGrpSpPr>
        <p:grpSpPr>
          <a:xfrm>
            <a:off x="6311400" y="4829625"/>
            <a:ext cx="1529950" cy="301200"/>
            <a:chOff x="5854200" y="2696025"/>
            <a:chExt cx="1529950" cy="301200"/>
          </a:xfrm>
        </p:grpSpPr>
        <p:cxnSp>
          <p:nvCxnSpPr>
            <p:cNvPr id="360" name="Google Shape;360;p31"/>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361" name="Google Shape;361;p31"/>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grpSp>
      <p:cxnSp>
        <p:nvCxnSpPr>
          <p:cNvPr id="362" name="Google Shape;362;p31"/>
          <p:cNvCxnSpPr/>
          <p:nvPr/>
        </p:nvCxnSpPr>
        <p:spPr>
          <a:xfrm flipH="1">
            <a:off x="1782475" y="3971750"/>
            <a:ext cx="1063200" cy="781500"/>
          </a:xfrm>
          <a:prstGeom prst="straightConnector1">
            <a:avLst/>
          </a:prstGeom>
          <a:noFill/>
          <a:ln cap="flat" cmpd="sng" w="28575">
            <a:solidFill>
              <a:srgbClr val="00FF00"/>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368" name="Google Shape;368;p32"/>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370" name="Google Shape;370;p3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 初始化- 1（給定變數）</a:t>
            </a:r>
            <a:endParaRPr b="0" i="0" sz="3000" u="none" cap="none" strike="noStrike">
              <a:solidFill>
                <a:srgbClr val="000000"/>
              </a:solidFill>
              <a:latin typeface="Arial"/>
              <a:ea typeface="Arial"/>
              <a:cs typeface="Arial"/>
              <a:sym typeface="Arial"/>
            </a:endParaRPr>
          </a:p>
        </p:txBody>
      </p:sp>
      <p:sp>
        <p:nvSpPr>
          <p:cNvPr id="371" name="Google Shape;371;p32"/>
          <p:cNvSpPr txBox="1"/>
          <p:nvPr/>
        </p:nvSpPr>
        <p:spPr>
          <a:xfrm>
            <a:off x="2614800" y="891375"/>
            <a:ext cx="60720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r>
              <a:rPr b="0" i="0" lang="zh-TW" sz="1400" u="none" cap="none" strike="noStrike">
                <a:solidFill>
                  <a:srgbClr val="000000"/>
                </a:solidFill>
                <a:highlight>
                  <a:srgbClr val="D9D9D9"/>
                </a:highlight>
                <a:latin typeface="Arial"/>
                <a:ea typeface="Arial"/>
                <a:cs typeface="Arial"/>
                <a:sym typeface="Arial"/>
              </a:rPr>
              <a:t>      self.n_actions = n_actions</a:t>
            </a:r>
            <a:endParaRPr b="0" i="0" sz="1400" u="none" cap="none" strike="noStrike">
              <a:solidFill>
                <a:srgbClr val="000000"/>
              </a:solidFill>
              <a:highlight>
                <a:srgbClr val="D9D9D9"/>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      self.n_states = n_states</a:t>
            </a:r>
            <a:endParaRPr b="0" i="0" sz="1400" u="none" cap="none" strike="noStrike">
              <a:solidFill>
                <a:srgbClr val="000000"/>
              </a:solidFill>
              <a:highlight>
                <a:srgbClr val="D9D9D9"/>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      self.gamma = gamma</a:t>
            </a:r>
            <a:endParaRPr b="0" i="0" sz="1400" u="none" cap="none" strike="noStrike">
              <a:solidFill>
                <a:srgbClr val="000000"/>
              </a:solidFill>
              <a:highlight>
                <a:srgbClr val="D9D9D9"/>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      </a:t>
            </a:r>
            <a:r>
              <a:rPr b="0" i="0" lang="zh-TW" sz="1400" u="none" cap="none" strike="noStrike">
                <a:solidFill>
                  <a:srgbClr val="000000"/>
                </a:solidFill>
                <a:highlight>
                  <a:srgbClr val="FFFF00"/>
                </a:highlight>
                <a:latin typeface="Arial"/>
                <a:ea typeface="Arial"/>
                <a:cs typeface="Arial"/>
                <a:sym typeface="Arial"/>
              </a:rPr>
              <a:t>self.epsilon_max = epsilon</a:t>
            </a:r>
            <a:r>
              <a:rPr b="0" i="0" lang="zh-TW" sz="1400" u="none" cap="none" strike="noStrike">
                <a:solidFill>
                  <a:srgbClr val="000000"/>
                </a:solidFill>
                <a:highlight>
                  <a:srgbClr val="D9D9D9"/>
                </a:highlight>
                <a:latin typeface="Arial"/>
                <a:ea typeface="Arial"/>
                <a:cs typeface="Arial"/>
                <a:sym typeface="Arial"/>
              </a:rPr>
              <a:t> </a:t>
            </a:r>
            <a:endParaRPr b="0" i="0" sz="1400" u="none" cap="none" strike="noStrike">
              <a:solidFill>
                <a:srgbClr val="000000"/>
              </a:solidFill>
              <a:highlight>
                <a:srgbClr val="D9D9D9"/>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      self.epsilon_increase = epsilon_increase </a:t>
            </a:r>
            <a:endParaRPr b="0" i="0" sz="1400" u="none" cap="none" strike="noStrike">
              <a:solidFill>
                <a:srgbClr val="000000"/>
              </a:solidFill>
              <a:highlight>
                <a:srgbClr val="D9D9D9"/>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      </a:t>
            </a:r>
            <a:r>
              <a:rPr b="0" i="0" lang="zh-TW" sz="1400" u="none" cap="none" strike="noStrike">
                <a:solidFill>
                  <a:srgbClr val="000000"/>
                </a:solidFill>
                <a:highlight>
                  <a:srgbClr val="FFFF00"/>
                </a:highlight>
                <a:latin typeface="Arial"/>
                <a:ea typeface="Arial"/>
                <a:cs typeface="Arial"/>
                <a:sym typeface="Arial"/>
              </a:rPr>
              <a:t>self.epsilon = 0 if epsilon_increase is not None else epsilon</a:t>
            </a:r>
            <a:endParaRPr b="0" i="0" sz="1400" u="none" cap="none" strike="noStrike">
              <a:solidFill>
                <a:srgbClr val="000000"/>
              </a:solidFill>
              <a:highlight>
                <a:srgbClr val="FFFF00"/>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      self.lr = learning_rate</a:t>
            </a:r>
            <a:endParaRPr b="0" i="0" sz="1400" u="none" cap="none" strike="noStrike">
              <a:solidFill>
                <a:srgbClr val="000000"/>
              </a:solidFill>
              <a:highlight>
                <a:srgbClr val="D9D9D9"/>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      self.batch_size = batch_size </a:t>
            </a:r>
            <a:endParaRPr b="0" i="0" sz="1400" u="none" cap="none" strike="noStrike">
              <a:solidFill>
                <a:srgbClr val="000000"/>
              </a:solidFill>
              <a:highlight>
                <a:srgbClr val="D9D9D9"/>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      self.memory_size = memory_size </a:t>
            </a:r>
            <a:endParaRPr b="0" i="0" sz="1400" u="none" cap="none" strike="noStrike">
              <a:solidFill>
                <a:srgbClr val="000000"/>
              </a:solidFill>
              <a:highlight>
                <a:srgbClr val="D9D9D9"/>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      </a:t>
            </a:r>
            <a:r>
              <a:rPr b="0" i="0" lang="zh-TW" sz="1400" u="none" cap="none" strike="noStrike">
                <a:solidFill>
                  <a:srgbClr val="000000"/>
                </a:solidFill>
                <a:highlight>
                  <a:srgbClr val="FFFF00"/>
                </a:highlight>
                <a:latin typeface="Arial"/>
                <a:ea typeface="Arial"/>
                <a:cs typeface="Arial"/>
                <a:sym typeface="Arial"/>
              </a:rPr>
              <a:t>self.memory_counter = 0</a:t>
            </a:r>
            <a:r>
              <a:rPr b="0" i="0" lang="zh-TW" sz="1400" u="none" cap="none" strike="noStrike">
                <a:solidFill>
                  <a:srgbClr val="000000"/>
                </a:solidFill>
                <a:highlight>
                  <a:srgbClr val="D9D9D9"/>
                </a:highlight>
                <a:latin typeface="Arial"/>
                <a:ea typeface="Arial"/>
                <a:cs typeface="Arial"/>
                <a:sym typeface="Arial"/>
              </a:rPr>
              <a:t> </a:t>
            </a:r>
            <a:endParaRPr b="0" i="0" sz="1400" u="none" cap="none" strike="noStrike">
              <a:solidFill>
                <a:srgbClr val="000000"/>
              </a:solidFill>
              <a:highlight>
                <a:srgbClr val="D9D9D9"/>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      self.nueron_num = nueron_num</a:t>
            </a:r>
            <a:endParaRPr b="0" i="0" sz="1400" u="none" cap="none" strike="noStrike">
              <a:solidFill>
                <a:srgbClr val="000000"/>
              </a:solidFill>
              <a:highlight>
                <a:srgbClr val="D9D9D9"/>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      ##### initialize memory</a:t>
            </a:r>
            <a:endParaRPr b="0" i="0" sz="1400" u="none" cap="none" strike="noStrike">
              <a:solidFill>
                <a:srgbClr val="000000"/>
              </a:solidFill>
              <a:highlight>
                <a:srgbClr val="D9D9D9"/>
              </a:highlight>
              <a:latin typeface="Arial"/>
              <a:ea typeface="Arial"/>
              <a:cs typeface="Arial"/>
              <a:sym typeface="Arial"/>
            </a:endParaRPr>
          </a:p>
          <a:p>
            <a:pPr indent="1524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      </a:t>
            </a:r>
            <a:r>
              <a:rPr b="0" i="0" lang="zh-TW" sz="1400" u="none" cap="none" strike="noStrike">
                <a:solidFill>
                  <a:srgbClr val="000000"/>
                </a:solidFill>
                <a:highlight>
                  <a:srgbClr val="FFFF00"/>
                </a:highlight>
                <a:latin typeface="Arial"/>
                <a:ea typeface="Arial"/>
                <a:cs typeface="Arial"/>
                <a:sym typeface="Arial"/>
              </a:rPr>
              <a:t>self.memory = np.zeros((self.memory_size</a:t>
            </a:r>
            <a:r>
              <a:rPr b="0" i="0" lang="zh-TW" sz="1400" u="none" cap="none" strike="noStrike">
                <a:solidFill>
                  <a:srgbClr val="FF0000"/>
                </a:solidFill>
                <a:highlight>
                  <a:srgbClr val="FFFF00"/>
                </a:highlight>
                <a:latin typeface="Arial"/>
                <a:ea typeface="Arial"/>
                <a:cs typeface="Arial"/>
                <a:sym typeface="Arial"/>
              </a:rPr>
              <a:t>, n_states * 2 + 2</a:t>
            </a:r>
            <a:r>
              <a:rPr b="0" i="0" lang="zh-TW" sz="1400" u="none" cap="none" strike="noStrike">
                <a:solidFill>
                  <a:srgbClr val="000000"/>
                </a:solidFill>
                <a:highlight>
                  <a:srgbClr val="FFFF00"/>
                </a:highlight>
                <a:latin typeface="Arial"/>
                <a:ea typeface="Arial"/>
                <a:cs typeface="Arial"/>
                <a:sym typeface="Arial"/>
              </a:rPr>
              <a:t>))</a:t>
            </a:r>
            <a:endParaRPr b="0" i="0" sz="1400" u="none" cap="none" strike="noStrike">
              <a:solidFill>
                <a:srgbClr val="000000"/>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pic>
        <p:nvPicPr>
          <p:cNvPr id="372" name="Google Shape;372;p32"/>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grpSp>
        <p:nvGrpSpPr>
          <p:cNvPr id="373" name="Google Shape;373;p32"/>
          <p:cNvGrpSpPr/>
          <p:nvPr/>
        </p:nvGrpSpPr>
        <p:grpSpPr>
          <a:xfrm>
            <a:off x="76200" y="3991414"/>
            <a:ext cx="1706399" cy="1149335"/>
            <a:chOff x="5688600" y="921339"/>
            <a:chExt cx="1706399" cy="1149335"/>
          </a:xfrm>
        </p:grpSpPr>
        <p:pic>
          <p:nvPicPr>
            <p:cNvPr id="374" name="Google Shape;374;p32"/>
            <p:cNvPicPr preferRelativeResize="0"/>
            <p:nvPr/>
          </p:nvPicPr>
          <p:blipFill rotWithShape="1">
            <a:blip r:embed="rId4">
              <a:alphaModFix/>
            </a:blip>
            <a:srcRect b="0" l="0" r="0" t="0"/>
            <a:stretch/>
          </p:blipFill>
          <p:spPr>
            <a:xfrm>
              <a:off x="5688600" y="921339"/>
              <a:ext cx="1706399" cy="1149335"/>
            </a:xfrm>
            <a:prstGeom prst="rect">
              <a:avLst/>
            </a:prstGeom>
            <a:noFill/>
            <a:ln>
              <a:noFill/>
            </a:ln>
          </p:spPr>
        </p:pic>
        <p:sp>
          <p:nvSpPr>
            <p:cNvPr id="375" name="Google Shape;375;p32"/>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cxnSp>
        <p:nvCxnSpPr>
          <p:cNvPr id="376" name="Google Shape;376;p32"/>
          <p:cNvCxnSpPr/>
          <p:nvPr/>
        </p:nvCxnSpPr>
        <p:spPr>
          <a:xfrm flipH="1" rot="10800000">
            <a:off x="2723925" y="2086825"/>
            <a:ext cx="5606700" cy="12000"/>
          </a:xfrm>
          <a:prstGeom prst="straightConnector1">
            <a:avLst/>
          </a:prstGeom>
          <a:noFill/>
          <a:ln cap="flat" cmpd="sng" w="19050">
            <a:solidFill>
              <a:srgbClr val="FF0000"/>
            </a:solidFill>
            <a:prstDash val="dash"/>
            <a:round/>
            <a:headEnd len="sm" w="sm" type="none"/>
            <a:tailEnd len="sm" w="sm" type="none"/>
          </a:ln>
        </p:spPr>
      </p:cxnSp>
      <p:cxnSp>
        <p:nvCxnSpPr>
          <p:cNvPr id="377" name="Google Shape;377;p32"/>
          <p:cNvCxnSpPr/>
          <p:nvPr/>
        </p:nvCxnSpPr>
        <p:spPr>
          <a:xfrm flipH="1" rot="10800000">
            <a:off x="2723925" y="2806725"/>
            <a:ext cx="5606700" cy="12000"/>
          </a:xfrm>
          <a:prstGeom prst="straightConnector1">
            <a:avLst/>
          </a:prstGeom>
          <a:noFill/>
          <a:ln cap="flat" cmpd="sng" w="19050">
            <a:solidFill>
              <a:srgbClr val="FF0000"/>
            </a:solidFill>
            <a:prstDash val="dash"/>
            <a:round/>
            <a:headEnd len="sm" w="sm" type="none"/>
            <a:tailEnd len="sm" w="sm" type="none"/>
          </a:ln>
        </p:spPr>
      </p:cxnSp>
      <p:cxnSp>
        <p:nvCxnSpPr>
          <p:cNvPr id="378" name="Google Shape;378;p32"/>
          <p:cNvCxnSpPr/>
          <p:nvPr/>
        </p:nvCxnSpPr>
        <p:spPr>
          <a:xfrm flipH="1" rot="10800000">
            <a:off x="2723925" y="3301550"/>
            <a:ext cx="5606700" cy="12000"/>
          </a:xfrm>
          <a:prstGeom prst="straightConnector1">
            <a:avLst/>
          </a:prstGeom>
          <a:noFill/>
          <a:ln cap="flat" cmpd="sng" w="19050">
            <a:solidFill>
              <a:srgbClr val="FF0000"/>
            </a:solidFill>
            <a:prstDash val="dash"/>
            <a:round/>
            <a:headEnd len="sm" w="sm" type="none"/>
            <a:tailEnd len="sm" w="sm" type="none"/>
          </a:ln>
        </p:spPr>
      </p:cxnSp>
      <p:cxnSp>
        <p:nvCxnSpPr>
          <p:cNvPr id="379" name="Google Shape;379;p32"/>
          <p:cNvCxnSpPr/>
          <p:nvPr/>
        </p:nvCxnSpPr>
        <p:spPr>
          <a:xfrm flipH="1" rot="10800000">
            <a:off x="2723925" y="4520750"/>
            <a:ext cx="5606700" cy="12000"/>
          </a:xfrm>
          <a:prstGeom prst="straightConnector1">
            <a:avLst/>
          </a:prstGeom>
          <a:noFill/>
          <a:ln cap="flat" cmpd="sng" w="19050">
            <a:solidFill>
              <a:srgbClr val="FF0000"/>
            </a:solidFill>
            <a:prstDash val="dash"/>
            <a:round/>
            <a:headEnd len="sm" w="sm" type="none"/>
            <a:tailEnd len="sm" w="sm" type="none"/>
          </a:ln>
        </p:spPr>
      </p:cxnSp>
      <p:sp>
        <p:nvSpPr>
          <p:cNvPr id="380" name="Google Shape;380;p32"/>
          <p:cNvSpPr/>
          <p:nvPr/>
        </p:nvSpPr>
        <p:spPr>
          <a:xfrm>
            <a:off x="2873925" y="4649625"/>
            <a:ext cx="6270000" cy="491100"/>
          </a:xfrm>
          <a:prstGeom prst="wedgeRectCallout">
            <a:avLst>
              <a:gd fmla="val -639" name="adj1"/>
              <a:gd fmla="val -69624" name="adj2"/>
            </a:avLst>
          </a:prstGeom>
          <a:solidFill>
            <a:srgbClr val="FF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要回放過去的經驗所需要的資訊就是</a:t>
            </a:r>
            <a:r>
              <a:rPr b="0" i="0" lang="zh-TW" sz="1400" u="none" cap="none" strike="noStrike">
                <a:solidFill>
                  <a:srgbClr val="FF0000"/>
                </a:solidFill>
                <a:latin typeface="Arial"/>
                <a:ea typeface="Arial"/>
                <a:cs typeface="Arial"/>
                <a:sym typeface="Arial"/>
              </a:rPr>
              <a:t>current state, next state, reward和action</a:t>
            </a:r>
            <a:r>
              <a:rPr b="0" i="0" lang="zh-TW" sz="1400" u="none" cap="none" strike="noStrike">
                <a:solidFill>
                  <a:srgbClr val="000000"/>
                </a:solidFill>
                <a:latin typeface="Arial"/>
                <a:ea typeface="Arial"/>
                <a:cs typeface="Arial"/>
                <a:sym typeface="Arial"/>
              </a:rPr>
              <a:t>，如此就可以算出memory在column方向所需要的維度了。</a:t>
            </a:r>
            <a:endParaRPr b="0" i="0" sz="1400" u="none" cap="none" strike="noStrike">
              <a:solidFill>
                <a:srgbClr val="000000"/>
              </a:solidFill>
              <a:latin typeface="Arial"/>
              <a:ea typeface="Arial"/>
              <a:cs typeface="Arial"/>
              <a:sym typeface="Arial"/>
            </a:endParaRPr>
          </a:p>
        </p:txBody>
      </p:sp>
      <p:grpSp>
        <p:nvGrpSpPr>
          <p:cNvPr id="381" name="Google Shape;381;p32"/>
          <p:cNvGrpSpPr/>
          <p:nvPr/>
        </p:nvGrpSpPr>
        <p:grpSpPr>
          <a:xfrm>
            <a:off x="6899" y="2197195"/>
            <a:ext cx="2233455" cy="1023768"/>
            <a:chOff x="6901" y="2643425"/>
            <a:chExt cx="4078624" cy="1672550"/>
          </a:xfrm>
        </p:grpSpPr>
        <p:pic>
          <p:nvPicPr>
            <p:cNvPr id="382" name="Google Shape;382;p32"/>
            <p:cNvPicPr preferRelativeResize="0"/>
            <p:nvPr/>
          </p:nvPicPr>
          <p:blipFill rotWithShape="1">
            <a:blip r:embed="rId5">
              <a:alphaModFix/>
            </a:blip>
            <a:srcRect b="0" l="0" r="0" t="0"/>
            <a:stretch/>
          </p:blipFill>
          <p:spPr>
            <a:xfrm>
              <a:off x="6901" y="2643425"/>
              <a:ext cx="1979999" cy="1672550"/>
            </a:xfrm>
            <a:prstGeom prst="rect">
              <a:avLst/>
            </a:prstGeom>
            <a:noFill/>
            <a:ln>
              <a:noFill/>
            </a:ln>
          </p:spPr>
        </p:pic>
        <p:pic>
          <p:nvPicPr>
            <p:cNvPr id="383" name="Google Shape;383;p32"/>
            <p:cNvPicPr preferRelativeResize="0"/>
            <p:nvPr/>
          </p:nvPicPr>
          <p:blipFill rotWithShape="1">
            <a:blip r:embed="rId5">
              <a:alphaModFix/>
            </a:blip>
            <a:srcRect b="0" l="0" r="0" t="0"/>
            <a:stretch/>
          </p:blipFill>
          <p:spPr>
            <a:xfrm>
              <a:off x="1988101" y="2643425"/>
              <a:ext cx="1979999" cy="1672550"/>
            </a:xfrm>
            <a:prstGeom prst="rect">
              <a:avLst/>
            </a:prstGeom>
            <a:noFill/>
            <a:ln>
              <a:noFill/>
            </a:ln>
          </p:spPr>
        </p:pic>
        <p:sp>
          <p:nvSpPr>
            <p:cNvPr id="384" name="Google Shape;384;p32"/>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385" name="Google Shape;385;p32"/>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386" name="Google Shape;386;p32"/>
          <p:cNvSpPr/>
          <p:nvPr/>
        </p:nvSpPr>
        <p:spPr>
          <a:xfrm>
            <a:off x="2501450" y="2288175"/>
            <a:ext cx="309300" cy="326700"/>
          </a:xfrm>
          <a:prstGeom prst="righ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2"/>
          <p:cNvSpPr/>
          <p:nvPr/>
        </p:nvSpPr>
        <p:spPr>
          <a:xfrm>
            <a:off x="2501450" y="3583575"/>
            <a:ext cx="309300" cy="326700"/>
          </a:xfrm>
          <a:prstGeom prst="righ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2"/>
          <p:cNvSpPr/>
          <p:nvPr/>
        </p:nvSpPr>
        <p:spPr>
          <a:xfrm>
            <a:off x="6497850" y="4291875"/>
            <a:ext cx="1522200" cy="326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32"/>
          <p:cNvGrpSpPr/>
          <p:nvPr/>
        </p:nvGrpSpPr>
        <p:grpSpPr>
          <a:xfrm>
            <a:off x="182375" y="4231575"/>
            <a:ext cx="1461300" cy="723300"/>
            <a:chOff x="182375" y="4231575"/>
            <a:chExt cx="1461300" cy="723300"/>
          </a:xfrm>
        </p:grpSpPr>
        <p:sp>
          <p:nvSpPr>
            <p:cNvPr id="390" name="Google Shape;390;p32"/>
            <p:cNvSpPr txBox="1"/>
            <p:nvPr/>
          </p:nvSpPr>
          <p:spPr>
            <a:xfrm>
              <a:off x="182375" y="4231575"/>
              <a:ext cx="14613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(s, s_, r, a)</a:t>
              </a:r>
              <a:endParaRPr b="0" i="0" sz="1800" u="none" cap="none" strike="noStrike">
                <a:solidFill>
                  <a:srgbClr val="FF0000"/>
                </a:solidFill>
                <a:latin typeface="Arial"/>
                <a:ea typeface="Arial"/>
                <a:cs typeface="Arial"/>
                <a:sym typeface="Arial"/>
              </a:endParaRPr>
            </a:p>
          </p:txBody>
        </p:sp>
        <p:grpSp>
          <p:nvGrpSpPr>
            <p:cNvPr id="391" name="Google Shape;391;p32"/>
            <p:cNvGrpSpPr/>
            <p:nvPr/>
          </p:nvGrpSpPr>
          <p:grpSpPr>
            <a:xfrm>
              <a:off x="182375" y="4536375"/>
              <a:ext cx="1461300" cy="418500"/>
              <a:chOff x="182375" y="4536375"/>
              <a:chExt cx="1461300" cy="418500"/>
            </a:xfrm>
          </p:grpSpPr>
          <p:sp>
            <p:nvSpPr>
              <p:cNvPr id="392" name="Google Shape;392;p32"/>
              <p:cNvSpPr txBox="1"/>
              <p:nvPr/>
            </p:nvSpPr>
            <p:spPr>
              <a:xfrm>
                <a:off x="182375" y="4536375"/>
                <a:ext cx="14613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(s, s_, r, a)</a:t>
                </a:r>
                <a:endParaRPr b="0" i="0" sz="1800" u="none" cap="none" strike="noStrike">
                  <a:solidFill>
                    <a:srgbClr val="FF0000"/>
                  </a:solidFill>
                  <a:latin typeface="Arial"/>
                  <a:ea typeface="Arial"/>
                  <a:cs typeface="Arial"/>
                  <a:sym typeface="Arial"/>
                </a:endParaRPr>
              </a:p>
            </p:txBody>
          </p:sp>
          <p:sp>
            <p:nvSpPr>
              <p:cNvPr id="393" name="Google Shape;393;p32"/>
              <p:cNvSpPr txBox="1"/>
              <p:nvPr/>
            </p:nvSpPr>
            <p:spPr>
              <a:xfrm>
                <a:off x="182375" y="4688775"/>
                <a:ext cx="14613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(s, s_, r, a)</a:t>
                </a:r>
                <a:endParaRPr b="0" i="0" sz="1800" u="none" cap="none" strike="noStrike">
                  <a:solidFill>
                    <a:srgbClr val="FF0000"/>
                  </a:solidFill>
                  <a:latin typeface="Arial"/>
                  <a:ea typeface="Arial"/>
                  <a:cs typeface="Arial"/>
                  <a:sym typeface="Arial"/>
                </a:endParaRPr>
              </a:p>
            </p:txBody>
          </p:sp>
        </p:grpSp>
        <p:sp>
          <p:nvSpPr>
            <p:cNvPr id="394" name="Google Shape;394;p32"/>
            <p:cNvSpPr txBox="1"/>
            <p:nvPr/>
          </p:nvSpPr>
          <p:spPr>
            <a:xfrm>
              <a:off x="182375" y="4383975"/>
              <a:ext cx="14613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(s, s_, r, a)</a:t>
              </a:r>
              <a:endParaRPr b="0" i="0" sz="1800" u="none" cap="none" strike="noStrike">
                <a:solidFill>
                  <a:srgbClr val="FF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400" name="Google Shape;400;p33"/>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402" name="Google Shape;402;p33"/>
          <p:cNvSpPr txBox="1"/>
          <p:nvPr/>
        </p:nvSpPr>
        <p:spPr>
          <a:xfrm>
            <a:off x="311700" y="178350"/>
            <a:ext cx="8832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 初始化-2（搭建神經網路）</a:t>
            </a:r>
            <a:endParaRPr b="0" i="0" sz="3000" u="none" cap="none" strike="noStrike">
              <a:solidFill>
                <a:srgbClr val="000000"/>
              </a:solidFill>
              <a:latin typeface="Arial"/>
              <a:ea typeface="Arial"/>
              <a:cs typeface="Arial"/>
              <a:sym typeface="Arial"/>
            </a:endParaRPr>
          </a:p>
        </p:txBody>
      </p:sp>
      <p:sp>
        <p:nvSpPr>
          <p:cNvPr id="403" name="Google Shape;403;p33"/>
          <p:cNvSpPr txBox="1"/>
          <p:nvPr/>
        </p:nvSpPr>
        <p:spPr>
          <a:xfrm>
            <a:off x="2614800" y="891375"/>
            <a:ext cx="65292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tf.reset_default_graph() ## 重新 build graph 需要跑這行</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self.sess = tf.Session() #宣告session</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self.state_input = tf.placeholder(shape = [None, self.n_states],name =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'input',dtype = tf.float32)</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self.q_target = tf.placeholder(shape = [None, self.n_actions],name =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'q_target',dtype = tf.float32)</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with tf.variable_scope('Q_table'): #搭建神經網路</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self.q_eval = self.build_network(self.nueron_num, Trainable = True, </a:t>
            </a:r>
            <a:endParaRPr b="0" i="0" sz="1400" u="none" cap="none" strike="noStrike">
              <a:solidFill>
                <a:srgbClr val="FFFFFF"/>
              </a:solidFill>
              <a:highlight>
                <a:srgbClr val="0000FF"/>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scope = 'net_eval')</a:t>
            </a:r>
            <a:r>
              <a:rPr b="0" i="0" lang="zh-TW" sz="1400" u="none" cap="none" strike="noStrike">
                <a:solidFill>
                  <a:srgbClr val="000000"/>
                </a:solidFill>
                <a:highlight>
                  <a:srgbClr val="D9D9D9"/>
                </a:highlight>
                <a:latin typeface="Arial"/>
                <a:ea typeface="Arial"/>
                <a:cs typeface="Arial"/>
                <a:sym typeface="Arial"/>
              </a:rPr>
              <a:t>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self.q_next = self.build_network(self.nueron_num, Trainable = False, </a:t>
            </a:r>
            <a:endParaRPr b="0" i="0" sz="1400" u="none" cap="none" strike="noStrike">
              <a:solidFill>
                <a:srgbClr val="000000"/>
              </a:solidFill>
              <a:highlight>
                <a:srgbClr val="FF0000"/>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scope = 'net_target')</a:t>
            </a:r>
            <a:endParaRPr b="0" i="0" sz="1400" u="none" cap="none" strike="noStrike">
              <a:solidFill>
                <a:srgbClr val="000000"/>
              </a:solidFill>
              <a:highlight>
                <a:srgbClr val="FF0000"/>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self.Qnet_eval_params=tf.get_collection(tf.GraphKeys.GLOBAL_VARIABLES, scope='Q_table/net_eval</a:t>
            </a:r>
            <a:endParaRPr b="0" i="0" sz="1400" u="none" cap="none" strike="noStrike">
              <a:solidFill>
                <a:srgbClr val="FFFFFF"/>
              </a:solidFill>
              <a:highlight>
                <a:srgbClr val="0000FF"/>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self.Qnet_target_params=tf.get_collection(tf.GraphKeys.GLOBAL_VARIA</a:t>
            </a:r>
            <a:endParaRPr b="0" i="0" sz="1400" u="none" cap="none" strike="noStrike">
              <a:solidFill>
                <a:srgbClr val="000000"/>
              </a:solidFill>
              <a:highlight>
                <a:srgbClr val="FF0000"/>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BLES, scope='Q_table/net_target')</a:t>
            </a:r>
            <a:endParaRPr b="0" i="0" sz="1400" u="none" cap="none" strike="noStrike">
              <a:solidFill>
                <a:srgbClr val="000000"/>
              </a:solidFill>
              <a:highlight>
                <a:srgbClr val="FF0000"/>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pic>
        <p:nvPicPr>
          <p:cNvPr id="404" name="Google Shape;404;p33"/>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grpSp>
        <p:nvGrpSpPr>
          <p:cNvPr id="405" name="Google Shape;405;p33"/>
          <p:cNvGrpSpPr/>
          <p:nvPr/>
        </p:nvGrpSpPr>
        <p:grpSpPr>
          <a:xfrm>
            <a:off x="76200" y="3991414"/>
            <a:ext cx="1706399" cy="1149335"/>
            <a:chOff x="5688600" y="921339"/>
            <a:chExt cx="1706399" cy="1149335"/>
          </a:xfrm>
        </p:grpSpPr>
        <p:pic>
          <p:nvPicPr>
            <p:cNvPr id="406" name="Google Shape;406;p33"/>
            <p:cNvPicPr preferRelativeResize="0"/>
            <p:nvPr/>
          </p:nvPicPr>
          <p:blipFill rotWithShape="1">
            <a:blip r:embed="rId4">
              <a:alphaModFix/>
            </a:blip>
            <a:srcRect b="0" l="0" r="0" t="0"/>
            <a:stretch/>
          </p:blipFill>
          <p:spPr>
            <a:xfrm>
              <a:off x="5688600" y="921339"/>
              <a:ext cx="1706399" cy="1149335"/>
            </a:xfrm>
            <a:prstGeom prst="rect">
              <a:avLst/>
            </a:prstGeom>
            <a:noFill/>
            <a:ln>
              <a:noFill/>
            </a:ln>
          </p:spPr>
        </p:pic>
        <p:sp>
          <p:nvSpPr>
            <p:cNvPr id="407" name="Google Shape;407;p33"/>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cxnSp>
        <p:nvCxnSpPr>
          <p:cNvPr id="408" name="Google Shape;408;p33"/>
          <p:cNvCxnSpPr/>
          <p:nvPr/>
        </p:nvCxnSpPr>
        <p:spPr>
          <a:xfrm flipH="1" rot="10800000">
            <a:off x="2693500" y="1853750"/>
            <a:ext cx="6138900" cy="12000"/>
          </a:xfrm>
          <a:prstGeom prst="straightConnector1">
            <a:avLst/>
          </a:prstGeom>
          <a:noFill/>
          <a:ln cap="flat" cmpd="sng" w="19050">
            <a:solidFill>
              <a:srgbClr val="FF0000"/>
            </a:solidFill>
            <a:prstDash val="dash"/>
            <a:round/>
            <a:headEnd len="sm" w="sm" type="none"/>
            <a:tailEnd len="sm" w="sm" type="none"/>
          </a:ln>
        </p:spPr>
      </p:cxnSp>
      <p:cxnSp>
        <p:nvCxnSpPr>
          <p:cNvPr id="409" name="Google Shape;409;p33"/>
          <p:cNvCxnSpPr/>
          <p:nvPr/>
        </p:nvCxnSpPr>
        <p:spPr>
          <a:xfrm flipH="1" rot="10800000">
            <a:off x="2693500" y="2892525"/>
            <a:ext cx="6138900" cy="12000"/>
          </a:xfrm>
          <a:prstGeom prst="straightConnector1">
            <a:avLst/>
          </a:prstGeom>
          <a:noFill/>
          <a:ln cap="flat" cmpd="sng" w="19050">
            <a:solidFill>
              <a:srgbClr val="FF0000"/>
            </a:solidFill>
            <a:prstDash val="dash"/>
            <a:round/>
            <a:headEnd len="sm" w="sm" type="none"/>
            <a:tailEnd len="sm" w="sm" type="none"/>
          </a:ln>
        </p:spPr>
      </p:cxnSp>
      <p:cxnSp>
        <p:nvCxnSpPr>
          <p:cNvPr id="410" name="Google Shape;410;p33"/>
          <p:cNvCxnSpPr/>
          <p:nvPr/>
        </p:nvCxnSpPr>
        <p:spPr>
          <a:xfrm flipH="1" rot="10800000">
            <a:off x="2693500" y="4103600"/>
            <a:ext cx="6138900" cy="12000"/>
          </a:xfrm>
          <a:prstGeom prst="straightConnector1">
            <a:avLst/>
          </a:prstGeom>
          <a:noFill/>
          <a:ln cap="flat" cmpd="sng" w="19050">
            <a:solidFill>
              <a:srgbClr val="FF0000"/>
            </a:solidFill>
            <a:prstDash val="dash"/>
            <a:round/>
            <a:headEnd len="sm" w="sm" type="none"/>
            <a:tailEnd len="sm" w="sm" type="none"/>
          </a:ln>
        </p:spPr>
      </p:cxnSp>
      <p:grpSp>
        <p:nvGrpSpPr>
          <p:cNvPr id="411" name="Google Shape;411;p33"/>
          <p:cNvGrpSpPr/>
          <p:nvPr/>
        </p:nvGrpSpPr>
        <p:grpSpPr>
          <a:xfrm>
            <a:off x="6899" y="2197195"/>
            <a:ext cx="2233455" cy="1023768"/>
            <a:chOff x="6901" y="2643425"/>
            <a:chExt cx="4078624" cy="1672550"/>
          </a:xfrm>
        </p:grpSpPr>
        <p:pic>
          <p:nvPicPr>
            <p:cNvPr id="412" name="Google Shape;412;p33"/>
            <p:cNvPicPr preferRelativeResize="0"/>
            <p:nvPr/>
          </p:nvPicPr>
          <p:blipFill rotWithShape="1">
            <a:blip r:embed="rId5">
              <a:alphaModFix/>
            </a:blip>
            <a:srcRect b="0" l="0" r="0" t="0"/>
            <a:stretch/>
          </p:blipFill>
          <p:spPr>
            <a:xfrm>
              <a:off x="6901" y="2643425"/>
              <a:ext cx="1979999" cy="1672550"/>
            </a:xfrm>
            <a:prstGeom prst="rect">
              <a:avLst/>
            </a:prstGeom>
            <a:noFill/>
            <a:ln>
              <a:noFill/>
            </a:ln>
          </p:spPr>
        </p:pic>
        <p:pic>
          <p:nvPicPr>
            <p:cNvPr id="413" name="Google Shape;413;p33"/>
            <p:cNvPicPr preferRelativeResize="0"/>
            <p:nvPr/>
          </p:nvPicPr>
          <p:blipFill rotWithShape="1">
            <a:blip r:embed="rId5">
              <a:alphaModFix/>
            </a:blip>
            <a:srcRect b="0" l="0" r="0" t="0"/>
            <a:stretch/>
          </p:blipFill>
          <p:spPr>
            <a:xfrm>
              <a:off x="1988101" y="2643425"/>
              <a:ext cx="1979999" cy="1672550"/>
            </a:xfrm>
            <a:prstGeom prst="rect">
              <a:avLst/>
            </a:prstGeom>
            <a:noFill/>
            <a:ln>
              <a:noFill/>
            </a:ln>
          </p:spPr>
        </p:pic>
        <p:sp>
          <p:nvSpPr>
            <p:cNvPr id="414" name="Google Shape;414;p33"/>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415" name="Google Shape;415;p33"/>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416" name="Google Shape;416;p33"/>
          <p:cNvSpPr/>
          <p:nvPr/>
        </p:nvSpPr>
        <p:spPr>
          <a:xfrm>
            <a:off x="36125" y="2197200"/>
            <a:ext cx="22335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3"/>
          <p:cNvSpPr/>
          <p:nvPr/>
        </p:nvSpPr>
        <p:spPr>
          <a:xfrm>
            <a:off x="2501450" y="2288175"/>
            <a:ext cx="309300" cy="326700"/>
          </a:xfrm>
          <a:prstGeom prst="righ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3"/>
          <p:cNvSpPr/>
          <p:nvPr/>
        </p:nvSpPr>
        <p:spPr>
          <a:xfrm>
            <a:off x="2501450" y="3278775"/>
            <a:ext cx="309300" cy="326700"/>
          </a:xfrm>
          <a:prstGeom prst="righ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3"/>
          <p:cNvSpPr/>
          <p:nvPr/>
        </p:nvSpPr>
        <p:spPr>
          <a:xfrm>
            <a:off x="2501450" y="4345575"/>
            <a:ext cx="309300" cy="326700"/>
          </a:xfrm>
          <a:prstGeom prst="righ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425" name="Google Shape;425;p34"/>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427" name="Google Shape;427;p34"/>
          <p:cNvSpPr txBox="1"/>
          <p:nvPr/>
        </p:nvSpPr>
        <p:spPr>
          <a:xfrm>
            <a:off x="311700" y="178350"/>
            <a:ext cx="8832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 初始化-3（搭建神經網路）</a:t>
            </a:r>
            <a:endParaRPr b="0" i="0" sz="3000" u="none" cap="none" strike="noStrike">
              <a:solidFill>
                <a:srgbClr val="000000"/>
              </a:solidFill>
              <a:latin typeface="Arial"/>
              <a:ea typeface="Arial"/>
              <a:cs typeface="Arial"/>
              <a:sym typeface="Arial"/>
            </a:endParaRPr>
          </a:p>
        </p:txBody>
      </p:sp>
      <p:sp>
        <p:nvSpPr>
          <p:cNvPr id="428" name="Google Shape;428;p34"/>
          <p:cNvSpPr txBox="1"/>
          <p:nvPr/>
        </p:nvSpPr>
        <p:spPr>
          <a:xfrm>
            <a:off x="2614800" y="891375"/>
            <a:ext cx="65292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self.replace_net_params = [tf.assign(old, new) for old, new in </a:t>
            </a:r>
            <a:endParaRPr b="0" i="0" sz="1400" u="none" cap="none" strike="noStrike">
              <a:solidFill>
                <a:srgbClr val="FFFFFF"/>
              </a:solidFill>
              <a:highlight>
                <a:srgbClr val="0000FF"/>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zip(self.Qnet_target_params, self.Qnet_eval_params)]</a:t>
            </a:r>
            <a:endParaRPr b="0" i="0" sz="1400" u="none" cap="none" strike="noStrike">
              <a:solidFill>
                <a:srgbClr val="FFFFFF"/>
              </a:solidFill>
              <a:highlight>
                <a:srgbClr val="0000FF"/>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self.loss = tf.reduce_mean(tf.squared_difference(self.q_target,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self.q_eval))</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self.train = tf.train.RMSPropOptimizer(self.lr).minimize(self.loss,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var_list=self.Qnet_eval_params)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self.sess.run(tf.global_variables_initializer()) #將神經網路初始化</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pic>
        <p:nvPicPr>
          <p:cNvPr id="429" name="Google Shape;429;p34"/>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grpSp>
        <p:nvGrpSpPr>
          <p:cNvPr id="430" name="Google Shape;430;p34"/>
          <p:cNvGrpSpPr/>
          <p:nvPr/>
        </p:nvGrpSpPr>
        <p:grpSpPr>
          <a:xfrm>
            <a:off x="76200" y="3991414"/>
            <a:ext cx="1706399" cy="1149335"/>
            <a:chOff x="5688600" y="921339"/>
            <a:chExt cx="1706399" cy="1149335"/>
          </a:xfrm>
        </p:grpSpPr>
        <p:pic>
          <p:nvPicPr>
            <p:cNvPr id="431" name="Google Shape;431;p34"/>
            <p:cNvPicPr preferRelativeResize="0"/>
            <p:nvPr/>
          </p:nvPicPr>
          <p:blipFill rotWithShape="1">
            <a:blip r:embed="rId4">
              <a:alphaModFix/>
            </a:blip>
            <a:srcRect b="0" l="0" r="0" t="0"/>
            <a:stretch/>
          </p:blipFill>
          <p:spPr>
            <a:xfrm>
              <a:off x="5688600" y="921339"/>
              <a:ext cx="1706399" cy="1149335"/>
            </a:xfrm>
            <a:prstGeom prst="rect">
              <a:avLst/>
            </a:prstGeom>
            <a:noFill/>
            <a:ln>
              <a:noFill/>
            </a:ln>
          </p:spPr>
        </p:pic>
        <p:sp>
          <p:nvSpPr>
            <p:cNvPr id="432" name="Google Shape;432;p34"/>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grpSp>
        <p:nvGrpSpPr>
          <p:cNvPr id="433" name="Google Shape;433;p34"/>
          <p:cNvGrpSpPr/>
          <p:nvPr/>
        </p:nvGrpSpPr>
        <p:grpSpPr>
          <a:xfrm>
            <a:off x="6899" y="2197195"/>
            <a:ext cx="2233455" cy="1023768"/>
            <a:chOff x="6901" y="2643425"/>
            <a:chExt cx="4078624" cy="1672550"/>
          </a:xfrm>
        </p:grpSpPr>
        <p:pic>
          <p:nvPicPr>
            <p:cNvPr id="434" name="Google Shape;434;p34"/>
            <p:cNvPicPr preferRelativeResize="0"/>
            <p:nvPr/>
          </p:nvPicPr>
          <p:blipFill rotWithShape="1">
            <a:blip r:embed="rId5">
              <a:alphaModFix/>
            </a:blip>
            <a:srcRect b="0" l="0" r="0" t="0"/>
            <a:stretch/>
          </p:blipFill>
          <p:spPr>
            <a:xfrm>
              <a:off x="6901" y="2643425"/>
              <a:ext cx="1979999" cy="1672550"/>
            </a:xfrm>
            <a:prstGeom prst="rect">
              <a:avLst/>
            </a:prstGeom>
            <a:noFill/>
            <a:ln>
              <a:noFill/>
            </a:ln>
          </p:spPr>
        </p:pic>
        <p:pic>
          <p:nvPicPr>
            <p:cNvPr id="435" name="Google Shape;435;p34"/>
            <p:cNvPicPr preferRelativeResize="0"/>
            <p:nvPr/>
          </p:nvPicPr>
          <p:blipFill rotWithShape="1">
            <a:blip r:embed="rId5">
              <a:alphaModFix/>
            </a:blip>
            <a:srcRect b="0" l="0" r="0" t="0"/>
            <a:stretch/>
          </p:blipFill>
          <p:spPr>
            <a:xfrm>
              <a:off x="1988101" y="2643425"/>
              <a:ext cx="1979999" cy="1672550"/>
            </a:xfrm>
            <a:prstGeom prst="rect">
              <a:avLst/>
            </a:prstGeom>
            <a:noFill/>
            <a:ln>
              <a:noFill/>
            </a:ln>
          </p:spPr>
        </p:pic>
        <p:sp>
          <p:nvSpPr>
            <p:cNvPr id="436" name="Google Shape;436;p34"/>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437" name="Google Shape;437;p34"/>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cxnSp>
        <p:nvCxnSpPr>
          <p:cNvPr id="438" name="Google Shape;438;p34"/>
          <p:cNvCxnSpPr/>
          <p:nvPr/>
        </p:nvCxnSpPr>
        <p:spPr>
          <a:xfrm flipH="1" rot="10800000">
            <a:off x="3156000" y="1880850"/>
            <a:ext cx="5676300" cy="12000"/>
          </a:xfrm>
          <a:prstGeom prst="straightConnector1">
            <a:avLst/>
          </a:prstGeom>
          <a:noFill/>
          <a:ln cap="flat" cmpd="sng" w="19050">
            <a:solidFill>
              <a:srgbClr val="FF0000"/>
            </a:solidFill>
            <a:prstDash val="dash"/>
            <a:round/>
            <a:headEnd len="sm" w="sm" type="none"/>
            <a:tailEnd len="sm" w="sm" type="none"/>
          </a:ln>
        </p:spPr>
      </p:cxnSp>
      <p:sp>
        <p:nvSpPr>
          <p:cNvPr id="439" name="Google Shape;439;p34"/>
          <p:cNvSpPr/>
          <p:nvPr/>
        </p:nvSpPr>
        <p:spPr>
          <a:xfrm flipH="1" rot="-5400000">
            <a:off x="859800" y="2700575"/>
            <a:ext cx="493800" cy="12540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4"/>
          <p:cNvSpPr/>
          <p:nvPr/>
        </p:nvSpPr>
        <p:spPr>
          <a:xfrm>
            <a:off x="2585175" y="3812700"/>
            <a:ext cx="1706400" cy="618600"/>
          </a:xfrm>
          <a:prstGeom prst="wedgeRectCallout">
            <a:avLst>
              <a:gd fmla="val -73075" name="adj1"/>
              <a:gd fmla="val -189108"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net eval的前身</a:t>
            </a:r>
            <a:endParaRPr b="0" i="0" sz="1800" u="none" cap="none" strike="noStrike">
              <a:solidFill>
                <a:srgbClr val="000000"/>
              </a:solidFill>
              <a:latin typeface="Arial"/>
              <a:ea typeface="Arial"/>
              <a:cs typeface="Arial"/>
              <a:sym typeface="Arial"/>
            </a:endParaRPr>
          </a:p>
        </p:txBody>
      </p:sp>
      <p:sp>
        <p:nvSpPr>
          <p:cNvPr id="441" name="Google Shape;441;p34"/>
          <p:cNvSpPr/>
          <p:nvPr/>
        </p:nvSpPr>
        <p:spPr>
          <a:xfrm>
            <a:off x="36125" y="2197200"/>
            <a:ext cx="22335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447" name="Google Shape;447;p35"/>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449" name="Google Shape;449;p3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 儲存與環境互動資訊</a:t>
            </a:r>
            <a:endParaRPr b="0" i="0" sz="3000" u="none" cap="none" strike="noStrike">
              <a:solidFill>
                <a:srgbClr val="000000"/>
              </a:solidFill>
              <a:latin typeface="Arial"/>
              <a:ea typeface="Arial"/>
              <a:cs typeface="Arial"/>
              <a:sym typeface="Arial"/>
            </a:endParaRPr>
          </a:p>
        </p:txBody>
      </p:sp>
      <p:sp>
        <p:nvSpPr>
          <p:cNvPr id="450" name="Google Shape;450;p35"/>
          <p:cNvSpPr txBox="1"/>
          <p:nvPr/>
        </p:nvSpPr>
        <p:spPr>
          <a:xfrm>
            <a:off x="2614800" y="891375"/>
            <a:ext cx="65292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self.memory_counter = 0</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self.memory = np.zeros((self.memory_size, n_states * 2 + 2))</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6D9EEB"/>
                </a:highlight>
                <a:latin typeface="Arial"/>
                <a:ea typeface="Arial"/>
                <a:cs typeface="Arial"/>
                <a:sym typeface="Arial"/>
              </a:rPr>
              <a:t>def write_memory(self, current_state, next_state, reward, action):</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env_info = np.concatenate([current_state, next_state, [reward], [action]])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save_index = self.memory_counter%self.memory_size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self.memory[save_index, :] = env_info</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self.memory_counter+=1</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if self.memory_counter%self.memory_size == 0:</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self.memory_counter = self.memory_size</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pic>
        <p:nvPicPr>
          <p:cNvPr id="451" name="Google Shape;451;p35"/>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grpSp>
        <p:nvGrpSpPr>
          <p:cNvPr id="452" name="Google Shape;452;p35"/>
          <p:cNvGrpSpPr/>
          <p:nvPr/>
        </p:nvGrpSpPr>
        <p:grpSpPr>
          <a:xfrm>
            <a:off x="76200" y="3991414"/>
            <a:ext cx="1706399" cy="1149335"/>
            <a:chOff x="5688600" y="921339"/>
            <a:chExt cx="1706399" cy="1149335"/>
          </a:xfrm>
        </p:grpSpPr>
        <p:pic>
          <p:nvPicPr>
            <p:cNvPr id="453" name="Google Shape;453;p35"/>
            <p:cNvPicPr preferRelativeResize="0"/>
            <p:nvPr/>
          </p:nvPicPr>
          <p:blipFill rotWithShape="1">
            <a:blip r:embed="rId4">
              <a:alphaModFix/>
            </a:blip>
            <a:srcRect b="0" l="0" r="0" t="0"/>
            <a:stretch/>
          </p:blipFill>
          <p:spPr>
            <a:xfrm>
              <a:off x="5688600" y="921339"/>
              <a:ext cx="1706399" cy="1149335"/>
            </a:xfrm>
            <a:prstGeom prst="rect">
              <a:avLst/>
            </a:prstGeom>
            <a:noFill/>
            <a:ln>
              <a:noFill/>
            </a:ln>
          </p:spPr>
        </p:pic>
        <p:sp>
          <p:nvSpPr>
            <p:cNvPr id="454" name="Google Shape;454;p35"/>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grpSp>
        <p:nvGrpSpPr>
          <p:cNvPr id="455" name="Google Shape;455;p35"/>
          <p:cNvGrpSpPr/>
          <p:nvPr/>
        </p:nvGrpSpPr>
        <p:grpSpPr>
          <a:xfrm>
            <a:off x="6899" y="2197195"/>
            <a:ext cx="2233455" cy="1377280"/>
            <a:chOff x="6899" y="2197195"/>
            <a:chExt cx="2233455" cy="1377280"/>
          </a:xfrm>
        </p:grpSpPr>
        <p:grpSp>
          <p:nvGrpSpPr>
            <p:cNvPr id="456" name="Google Shape;456;p35"/>
            <p:cNvGrpSpPr/>
            <p:nvPr/>
          </p:nvGrpSpPr>
          <p:grpSpPr>
            <a:xfrm>
              <a:off x="6899" y="2197195"/>
              <a:ext cx="2233455" cy="1023768"/>
              <a:chOff x="6901" y="2643425"/>
              <a:chExt cx="4078624" cy="1672550"/>
            </a:xfrm>
          </p:grpSpPr>
          <p:pic>
            <p:nvPicPr>
              <p:cNvPr id="457" name="Google Shape;457;p35"/>
              <p:cNvPicPr preferRelativeResize="0"/>
              <p:nvPr/>
            </p:nvPicPr>
            <p:blipFill rotWithShape="1">
              <a:blip r:embed="rId5">
                <a:alphaModFix/>
              </a:blip>
              <a:srcRect b="0" l="0" r="0" t="0"/>
              <a:stretch/>
            </p:blipFill>
            <p:spPr>
              <a:xfrm>
                <a:off x="6901" y="2643425"/>
                <a:ext cx="1979999" cy="1672550"/>
              </a:xfrm>
              <a:prstGeom prst="rect">
                <a:avLst/>
              </a:prstGeom>
              <a:noFill/>
              <a:ln>
                <a:noFill/>
              </a:ln>
            </p:spPr>
          </p:pic>
          <p:pic>
            <p:nvPicPr>
              <p:cNvPr id="458" name="Google Shape;458;p35"/>
              <p:cNvPicPr preferRelativeResize="0"/>
              <p:nvPr/>
            </p:nvPicPr>
            <p:blipFill rotWithShape="1">
              <a:blip r:embed="rId5">
                <a:alphaModFix/>
              </a:blip>
              <a:srcRect b="0" l="0" r="0" t="0"/>
              <a:stretch/>
            </p:blipFill>
            <p:spPr>
              <a:xfrm>
                <a:off x="1988101" y="2643425"/>
                <a:ext cx="1979999" cy="1672550"/>
              </a:xfrm>
              <a:prstGeom prst="rect">
                <a:avLst/>
              </a:prstGeom>
              <a:noFill/>
              <a:ln>
                <a:noFill/>
              </a:ln>
            </p:spPr>
          </p:pic>
          <p:sp>
            <p:nvSpPr>
              <p:cNvPr id="459" name="Google Shape;459;p35"/>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460" name="Google Shape;460;p35"/>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461" name="Google Shape;461;p35"/>
            <p:cNvSpPr/>
            <p:nvPr/>
          </p:nvSpPr>
          <p:spPr>
            <a:xfrm flipH="1" rot="-5400000">
              <a:off x="859800" y="2700575"/>
              <a:ext cx="493800" cy="12540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 name="Google Shape;462;p35"/>
          <p:cNvSpPr/>
          <p:nvPr/>
        </p:nvSpPr>
        <p:spPr>
          <a:xfrm>
            <a:off x="36125" y="3645000"/>
            <a:ext cx="22335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3" name="Google Shape;463;p35"/>
          <p:cNvGrpSpPr/>
          <p:nvPr/>
        </p:nvGrpSpPr>
        <p:grpSpPr>
          <a:xfrm>
            <a:off x="7961414" y="1705425"/>
            <a:ext cx="862110" cy="301200"/>
            <a:chOff x="5854200" y="2696025"/>
            <a:chExt cx="1300120" cy="301200"/>
          </a:xfrm>
        </p:grpSpPr>
        <p:cxnSp>
          <p:nvCxnSpPr>
            <p:cNvPr id="464" name="Google Shape;464;p35"/>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465" name="Google Shape;465;p35"/>
            <p:cNvSpPr txBox="1"/>
            <p:nvPr/>
          </p:nvSpPr>
          <p:spPr>
            <a:xfrm>
              <a:off x="651592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6"/>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471" name="Google Shape;471;p36"/>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6"/>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473" name="Google Shape;473;p36"/>
          <p:cNvSpPr txBox="1"/>
          <p:nvPr/>
        </p:nvSpPr>
        <p:spPr>
          <a:xfrm>
            <a:off x="311700" y="178350"/>
            <a:ext cx="8832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實作-定義神經網路hidden layer</a:t>
            </a:r>
            <a:endParaRPr b="0" i="0" sz="3000" u="none" cap="none" strike="noStrike">
              <a:solidFill>
                <a:srgbClr val="000000"/>
              </a:solidFill>
              <a:latin typeface="Arial"/>
              <a:ea typeface="Arial"/>
              <a:cs typeface="Arial"/>
              <a:sym typeface="Arial"/>
            </a:endParaRPr>
          </a:p>
        </p:txBody>
      </p:sp>
      <p:sp>
        <p:nvSpPr>
          <p:cNvPr id="474" name="Google Shape;474;p36"/>
          <p:cNvSpPr txBox="1"/>
          <p:nvPr/>
        </p:nvSpPr>
        <p:spPr>
          <a:xfrm>
            <a:off x="2614800" y="891375"/>
            <a:ext cx="65292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CCCCCC"/>
                </a:highlight>
                <a:latin typeface="Arial"/>
                <a:ea typeface="Arial"/>
                <a:cs typeface="Arial"/>
                <a:sym typeface="Arial"/>
              </a:rPr>
              <a:t>with tf.variable_scope('Q_table'):</a:t>
            </a:r>
            <a:endParaRPr b="0" i="0" sz="1400" u="none" cap="none" strike="noStrike">
              <a:solidFill>
                <a:srgbClr val="000000"/>
              </a:solidFill>
              <a:highlight>
                <a:srgbClr val="CCCCCC"/>
              </a:highlight>
              <a:latin typeface="Arial"/>
              <a:ea typeface="Arial"/>
              <a:cs typeface="Arial"/>
              <a:sym typeface="Arial"/>
            </a:endParaRPr>
          </a:p>
          <a:p>
            <a:pPr indent="508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        		</a:t>
            </a:r>
            <a:r>
              <a:rPr b="0" i="0" lang="zh-TW" sz="1400" u="none" cap="none" strike="noStrike">
                <a:solidFill>
                  <a:srgbClr val="FFFFFF"/>
                </a:solidFill>
                <a:highlight>
                  <a:srgbClr val="0000FF"/>
                </a:highlight>
                <a:latin typeface="Arial"/>
                <a:ea typeface="Arial"/>
                <a:cs typeface="Arial"/>
                <a:sym typeface="Arial"/>
              </a:rPr>
              <a:t>self.q_eval = self.build_network(self.nueron_num, Trainable = True, </a:t>
            </a:r>
            <a:endParaRPr b="0" i="0" sz="1400" u="none" cap="none" strike="noStrike">
              <a:solidFill>
                <a:srgbClr val="FFFFFF"/>
              </a:solidFill>
              <a:highlight>
                <a:srgbClr val="0000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FFFFFF"/>
                </a:solidFill>
                <a:highlight>
                  <a:srgbClr val="0000FF"/>
                </a:highlight>
                <a:latin typeface="Arial"/>
                <a:ea typeface="Arial"/>
                <a:cs typeface="Arial"/>
                <a:sym typeface="Arial"/>
              </a:rPr>
              <a:t>             	scope = 'net_eval')</a:t>
            </a:r>
            <a:r>
              <a:rPr b="0" i="0" lang="zh-TW" sz="1400" u="none" cap="none" strike="noStrike">
                <a:solidFill>
                  <a:srgbClr val="000000"/>
                </a:solidFill>
                <a:highlight>
                  <a:srgbClr val="CCCCCC"/>
                </a:highlight>
                <a:latin typeface="Arial"/>
                <a:ea typeface="Arial"/>
                <a:cs typeface="Arial"/>
                <a:sym typeface="Arial"/>
              </a:rPr>
              <a:t> </a:t>
            </a:r>
            <a:endParaRPr b="0" i="0" sz="1400" u="none" cap="none" strike="noStrike">
              <a:solidFill>
                <a:srgbClr val="000000"/>
              </a:solidFill>
              <a:highlight>
                <a:srgbClr val="CCCCCC"/>
              </a:highlight>
              <a:latin typeface="Arial"/>
              <a:ea typeface="Arial"/>
              <a:cs typeface="Arial"/>
              <a:sym typeface="Arial"/>
            </a:endParaRPr>
          </a:p>
          <a:p>
            <a:pPr indent="508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            	</a:t>
            </a:r>
            <a:r>
              <a:rPr b="0" i="0" lang="zh-TW" sz="1400" u="none" cap="none" strike="noStrike">
                <a:solidFill>
                  <a:srgbClr val="000000"/>
                </a:solidFill>
                <a:highlight>
                  <a:srgbClr val="FF0000"/>
                </a:highlight>
                <a:latin typeface="Arial"/>
                <a:ea typeface="Arial"/>
                <a:cs typeface="Arial"/>
                <a:sym typeface="Arial"/>
              </a:rPr>
              <a:t>self.q_next = self.build_network(self.nueron_num, Trainable = False, </a:t>
            </a:r>
            <a:endParaRPr b="0" i="0" sz="1400" u="none" cap="none" strike="noStrike">
              <a:solidFill>
                <a:srgbClr val="000000"/>
              </a:solidFill>
              <a:highlight>
                <a:srgbClr val="FF0000"/>
              </a:highlight>
              <a:latin typeface="Arial"/>
              <a:ea typeface="Arial"/>
              <a:cs typeface="Arial"/>
              <a:sym typeface="Arial"/>
            </a:endParaRPr>
          </a:p>
          <a:p>
            <a:pPr indent="508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   	scope = 'net_target')</a:t>
            </a:r>
            <a:endParaRPr b="0" i="0" sz="1400" u="none" cap="none" strike="noStrike">
              <a:solidFill>
                <a:srgbClr val="000000"/>
              </a:solidFill>
              <a:highlight>
                <a:srgbClr val="FF0000"/>
              </a:highlight>
              <a:latin typeface="Arial"/>
              <a:ea typeface="Arial"/>
              <a:cs typeface="Arial"/>
              <a:sym typeface="Arial"/>
            </a:endParaRPr>
          </a:p>
          <a:p>
            <a:pPr indent="508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build_network(self, neuron_num, Trainable, scope):</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508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r>
              <a:rPr b="0" i="0" lang="zh-TW" sz="1400" u="none" cap="none" strike="noStrike">
                <a:solidFill>
                  <a:srgbClr val="000000"/>
                </a:solidFill>
                <a:highlight>
                  <a:srgbClr val="D9D9D9"/>
                </a:highlight>
                <a:latin typeface="Arial"/>
                <a:ea typeface="Arial"/>
                <a:cs typeface="Arial"/>
                <a:sym typeface="Arial"/>
              </a:rPr>
              <a:t>with tf.variable_scope(scope):</a:t>
            </a:r>
            <a:endParaRPr b="0" i="0" sz="1400" u="none" cap="none" strike="noStrike">
              <a:solidFill>
                <a:srgbClr val="000000"/>
              </a:solidFill>
              <a:highlight>
                <a:srgbClr val="D9D9D9"/>
              </a:highlight>
              <a:latin typeface="Arial"/>
              <a:ea typeface="Arial"/>
              <a:cs typeface="Arial"/>
              <a:sym typeface="Arial"/>
            </a:endParaRPr>
          </a:p>
          <a:p>
            <a:pPr indent="508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            	init_w = tf.random_normal_initializer(0., 0.3)</a:t>
            </a:r>
            <a:endParaRPr b="0" i="0" sz="1400" u="none" cap="none" strike="noStrike">
              <a:solidFill>
                <a:srgbClr val="000000"/>
              </a:solidFill>
              <a:highlight>
                <a:srgbClr val="D9D9D9"/>
              </a:highlight>
              <a:latin typeface="Arial"/>
              <a:ea typeface="Arial"/>
              <a:cs typeface="Arial"/>
              <a:sym typeface="Arial"/>
            </a:endParaRPr>
          </a:p>
          <a:p>
            <a:pPr indent="508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            	init_b = tf.constant_initializer(0.1)</a:t>
            </a:r>
            <a:endParaRPr b="0" i="0" sz="1400" u="none" cap="none" strike="noStrike">
              <a:solidFill>
                <a:srgbClr val="000000"/>
              </a:solidFill>
              <a:highlight>
                <a:srgbClr val="D9D9D9"/>
              </a:highlight>
              <a:latin typeface="Arial"/>
              <a:ea typeface="Arial"/>
              <a:cs typeface="Arial"/>
              <a:sym typeface="Arial"/>
            </a:endParaRPr>
          </a:p>
          <a:p>
            <a:pPr indent="508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            	x_h1 = tf.layers.dense(inputs = self.state_input,units = neuron_num, </a:t>
            </a:r>
            <a:endParaRPr b="0" i="0" sz="1400" u="none" cap="none" strike="noStrike">
              <a:solidFill>
                <a:srgbClr val="000000"/>
              </a:solidFill>
              <a:highlight>
                <a:srgbClr val="D9D9D9"/>
              </a:highlight>
              <a:latin typeface="Arial"/>
              <a:ea typeface="Arial"/>
              <a:cs typeface="Arial"/>
              <a:sym typeface="Arial"/>
            </a:endParaRPr>
          </a:p>
          <a:p>
            <a:pPr indent="0" lvl="0" marL="9144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activation = tf.nn.tanh,kernel_initializer=init_w, bias_initializer=init_b,trainable=Trainable) </a:t>
            </a:r>
            <a:endParaRPr b="0" i="0" sz="1400" u="none" cap="none" strike="noStrike">
              <a:solidFill>
                <a:srgbClr val="000000"/>
              </a:solidFill>
              <a:highlight>
                <a:srgbClr val="D9D9D9"/>
              </a:highlight>
              <a:latin typeface="Arial"/>
              <a:ea typeface="Arial"/>
              <a:cs typeface="Arial"/>
              <a:sym typeface="Arial"/>
            </a:endParaRPr>
          </a:p>
          <a:p>
            <a:pPr indent="0" lvl="0" marL="9144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output = tf.layers.dense(inputs = x_h1,units = self.n_actions,        kernel_initializer=init_w,bias_initializer=init_b,trainable=Trainable)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return output</a:t>
            </a:r>
            <a:endParaRPr b="0" i="0" sz="1400" u="none" cap="none" strike="noStrike">
              <a:solidFill>
                <a:srgbClr val="000000"/>
              </a:solidFill>
              <a:highlight>
                <a:srgbClr val="D9D9D9"/>
              </a:highlight>
              <a:latin typeface="Arial"/>
              <a:ea typeface="Arial"/>
              <a:cs typeface="Arial"/>
              <a:sym typeface="Arial"/>
            </a:endParaRPr>
          </a:p>
          <a:p>
            <a:pPr indent="508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508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pic>
        <p:nvPicPr>
          <p:cNvPr id="475" name="Google Shape;475;p36"/>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grpSp>
        <p:nvGrpSpPr>
          <p:cNvPr id="476" name="Google Shape;476;p36"/>
          <p:cNvGrpSpPr/>
          <p:nvPr/>
        </p:nvGrpSpPr>
        <p:grpSpPr>
          <a:xfrm>
            <a:off x="76200" y="3991414"/>
            <a:ext cx="1706399" cy="1149335"/>
            <a:chOff x="5688600" y="921339"/>
            <a:chExt cx="1706399" cy="1149335"/>
          </a:xfrm>
        </p:grpSpPr>
        <p:pic>
          <p:nvPicPr>
            <p:cNvPr id="477" name="Google Shape;477;p36"/>
            <p:cNvPicPr preferRelativeResize="0"/>
            <p:nvPr/>
          </p:nvPicPr>
          <p:blipFill rotWithShape="1">
            <a:blip r:embed="rId4">
              <a:alphaModFix/>
            </a:blip>
            <a:srcRect b="0" l="0" r="0" t="0"/>
            <a:stretch/>
          </p:blipFill>
          <p:spPr>
            <a:xfrm>
              <a:off x="5688600" y="921339"/>
              <a:ext cx="1706399" cy="1149335"/>
            </a:xfrm>
            <a:prstGeom prst="rect">
              <a:avLst/>
            </a:prstGeom>
            <a:noFill/>
            <a:ln>
              <a:noFill/>
            </a:ln>
          </p:spPr>
        </p:pic>
        <p:sp>
          <p:nvSpPr>
            <p:cNvPr id="478" name="Google Shape;478;p36"/>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grpSp>
        <p:nvGrpSpPr>
          <p:cNvPr id="479" name="Google Shape;479;p36"/>
          <p:cNvGrpSpPr/>
          <p:nvPr/>
        </p:nvGrpSpPr>
        <p:grpSpPr>
          <a:xfrm>
            <a:off x="6899" y="2197195"/>
            <a:ext cx="2233455" cy="1023768"/>
            <a:chOff x="6901" y="2643425"/>
            <a:chExt cx="4078624" cy="1672550"/>
          </a:xfrm>
        </p:grpSpPr>
        <p:pic>
          <p:nvPicPr>
            <p:cNvPr id="480" name="Google Shape;480;p36"/>
            <p:cNvPicPr preferRelativeResize="0"/>
            <p:nvPr/>
          </p:nvPicPr>
          <p:blipFill rotWithShape="1">
            <a:blip r:embed="rId5">
              <a:alphaModFix/>
            </a:blip>
            <a:srcRect b="0" l="0" r="0" t="0"/>
            <a:stretch/>
          </p:blipFill>
          <p:spPr>
            <a:xfrm>
              <a:off x="6901" y="2643425"/>
              <a:ext cx="1979999" cy="1672550"/>
            </a:xfrm>
            <a:prstGeom prst="rect">
              <a:avLst/>
            </a:prstGeom>
            <a:noFill/>
            <a:ln>
              <a:noFill/>
            </a:ln>
          </p:spPr>
        </p:pic>
        <p:pic>
          <p:nvPicPr>
            <p:cNvPr id="481" name="Google Shape;481;p36"/>
            <p:cNvPicPr preferRelativeResize="0"/>
            <p:nvPr/>
          </p:nvPicPr>
          <p:blipFill rotWithShape="1">
            <a:blip r:embed="rId5">
              <a:alphaModFix/>
            </a:blip>
            <a:srcRect b="0" l="0" r="0" t="0"/>
            <a:stretch/>
          </p:blipFill>
          <p:spPr>
            <a:xfrm>
              <a:off x="1988101" y="2643425"/>
              <a:ext cx="1979999" cy="1672550"/>
            </a:xfrm>
            <a:prstGeom prst="rect">
              <a:avLst/>
            </a:prstGeom>
            <a:noFill/>
            <a:ln>
              <a:noFill/>
            </a:ln>
          </p:spPr>
        </p:pic>
        <p:sp>
          <p:nvSpPr>
            <p:cNvPr id="482" name="Google Shape;482;p36"/>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483" name="Google Shape;483;p36"/>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484" name="Google Shape;484;p36"/>
          <p:cNvSpPr/>
          <p:nvPr/>
        </p:nvSpPr>
        <p:spPr>
          <a:xfrm flipH="1" rot="-5400000">
            <a:off x="859800" y="2700575"/>
            <a:ext cx="493800" cy="12540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6"/>
          <p:cNvSpPr/>
          <p:nvPr/>
        </p:nvSpPr>
        <p:spPr>
          <a:xfrm>
            <a:off x="36125" y="2197200"/>
            <a:ext cx="22335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6" name="Google Shape;486;p36"/>
          <p:cNvGrpSpPr/>
          <p:nvPr/>
        </p:nvGrpSpPr>
        <p:grpSpPr>
          <a:xfrm>
            <a:off x="7211425" y="2506425"/>
            <a:ext cx="1529950" cy="301200"/>
            <a:chOff x="5854200" y="2696025"/>
            <a:chExt cx="1529950" cy="301200"/>
          </a:xfrm>
        </p:grpSpPr>
        <p:cxnSp>
          <p:nvCxnSpPr>
            <p:cNvPr id="487" name="Google Shape;487;p36"/>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488" name="Google Shape;488;p36"/>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grpSp>
      <p:grpSp>
        <p:nvGrpSpPr>
          <p:cNvPr id="489" name="Google Shape;489;p36"/>
          <p:cNvGrpSpPr/>
          <p:nvPr/>
        </p:nvGrpSpPr>
        <p:grpSpPr>
          <a:xfrm>
            <a:off x="2472451" y="1758472"/>
            <a:ext cx="1056798" cy="3276593"/>
            <a:chOff x="2252550" y="1530750"/>
            <a:chExt cx="1382700" cy="2661300"/>
          </a:xfrm>
        </p:grpSpPr>
        <p:cxnSp>
          <p:nvCxnSpPr>
            <p:cNvPr id="490" name="Google Shape;490;p36"/>
            <p:cNvCxnSpPr/>
            <p:nvPr/>
          </p:nvCxnSpPr>
          <p:spPr>
            <a:xfrm flipH="1" rot="10800000">
              <a:off x="2252550" y="1530750"/>
              <a:ext cx="1382700" cy="11100"/>
            </a:xfrm>
            <a:prstGeom prst="straightConnector1">
              <a:avLst/>
            </a:prstGeom>
            <a:noFill/>
            <a:ln cap="flat" cmpd="sng" w="28575">
              <a:solidFill>
                <a:srgbClr val="0000FF"/>
              </a:solidFill>
              <a:prstDash val="solid"/>
              <a:round/>
              <a:headEnd len="sm" w="sm" type="none"/>
              <a:tailEnd len="med" w="med" type="stealth"/>
            </a:ln>
          </p:spPr>
        </p:cxnSp>
        <p:cxnSp>
          <p:nvCxnSpPr>
            <p:cNvPr id="491" name="Google Shape;491;p36"/>
            <p:cNvCxnSpPr/>
            <p:nvPr/>
          </p:nvCxnSpPr>
          <p:spPr>
            <a:xfrm>
              <a:off x="2252550" y="1541850"/>
              <a:ext cx="12000" cy="2650200"/>
            </a:xfrm>
            <a:prstGeom prst="straightConnector1">
              <a:avLst/>
            </a:prstGeom>
            <a:noFill/>
            <a:ln cap="flat" cmpd="sng" w="28575">
              <a:solidFill>
                <a:srgbClr val="0000FF"/>
              </a:solidFill>
              <a:prstDash val="solid"/>
              <a:round/>
              <a:headEnd len="sm" w="sm" type="none"/>
              <a:tailEnd len="sm" w="sm" type="none"/>
            </a:ln>
          </p:spPr>
        </p:cxnSp>
        <p:cxnSp>
          <p:nvCxnSpPr>
            <p:cNvPr id="492" name="Google Shape;492;p36"/>
            <p:cNvCxnSpPr/>
            <p:nvPr/>
          </p:nvCxnSpPr>
          <p:spPr>
            <a:xfrm>
              <a:off x="2252550" y="4190825"/>
              <a:ext cx="807000" cy="0"/>
            </a:xfrm>
            <a:prstGeom prst="straightConnector1">
              <a:avLst/>
            </a:prstGeom>
            <a:noFill/>
            <a:ln cap="flat" cmpd="sng" w="28575">
              <a:solidFill>
                <a:srgbClr val="0000FF"/>
              </a:solidFill>
              <a:prstDash val="solid"/>
              <a:round/>
              <a:headEnd len="sm" w="sm" type="none"/>
              <a:tailEnd len="sm" w="sm" type="none"/>
            </a:ln>
          </p:spPr>
        </p:cxnSp>
      </p:grpSp>
      <p:grpSp>
        <p:nvGrpSpPr>
          <p:cNvPr id="493" name="Google Shape;493;p36"/>
          <p:cNvGrpSpPr/>
          <p:nvPr/>
        </p:nvGrpSpPr>
        <p:grpSpPr>
          <a:xfrm>
            <a:off x="2540499" y="2215736"/>
            <a:ext cx="975771" cy="2747260"/>
            <a:chOff x="2252550" y="1530750"/>
            <a:chExt cx="1382700" cy="2661300"/>
          </a:xfrm>
        </p:grpSpPr>
        <p:cxnSp>
          <p:nvCxnSpPr>
            <p:cNvPr id="494" name="Google Shape;494;p36"/>
            <p:cNvCxnSpPr/>
            <p:nvPr/>
          </p:nvCxnSpPr>
          <p:spPr>
            <a:xfrm flipH="1" rot="10800000">
              <a:off x="2252550" y="1530750"/>
              <a:ext cx="1382700" cy="11100"/>
            </a:xfrm>
            <a:prstGeom prst="straightConnector1">
              <a:avLst/>
            </a:prstGeom>
            <a:noFill/>
            <a:ln cap="flat" cmpd="sng" w="28575">
              <a:solidFill>
                <a:srgbClr val="FF0000"/>
              </a:solidFill>
              <a:prstDash val="solid"/>
              <a:round/>
              <a:headEnd len="sm" w="sm" type="none"/>
              <a:tailEnd len="med" w="med" type="stealth"/>
            </a:ln>
          </p:spPr>
        </p:cxnSp>
        <p:cxnSp>
          <p:nvCxnSpPr>
            <p:cNvPr id="495" name="Google Shape;495;p36"/>
            <p:cNvCxnSpPr/>
            <p:nvPr/>
          </p:nvCxnSpPr>
          <p:spPr>
            <a:xfrm>
              <a:off x="2252550" y="1541850"/>
              <a:ext cx="12000" cy="2650200"/>
            </a:xfrm>
            <a:prstGeom prst="straightConnector1">
              <a:avLst/>
            </a:prstGeom>
            <a:noFill/>
            <a:ln cap="flat" cmpd="sng" w="28575">
              <a:solidFill>
                <a:srgbClr val="FF0000"/>
              </a:solidFill>
              <a:prstDash val="solid"/>
              <a:round/>
              <a:headEnd len="sm" w="sm" type="none"/>
              <a:tailEnd len="sm" w="sm" type="none"/>
            </a:ln>
          </p:spPr>
        </p:cxnSp>
        <p:cxnSp>
          <p:nvCxnSpPr>
            <p:cNvPr id="496" name="Google Shape;496;p36"/>
            <p:cNvCxnSpPr/>
            <p:nvPr/>
          </p:nvCxnSpPr>
          <p:spPr>
            <a:xfrm>
              <a:off x="2252550" y="4190825"/>
              <a:ext cx="769800" cy="1200"/>
            </a:xfrm>
            <a:prstGeom prst="straightConnector1">
              <a:avLst/>
            </a:prstGeom>
            <a:noFill/>
            <a:ln cap="flat" cmpd="sng" w="28575">
              <a:solidFill>
                <a:srgbClr val="FF0000"/>
              </a:solidFill>
              <a:prstDash val="solid"/>
              <a:round/>
              <a:headEnd len="sm" w="sm" type="none"/>
              <a:tailEnd len="sm" w="sm"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7"/>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502" name="Google Shape;502;p37"/>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7"/>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504" name="Google Shape;504;p37"/>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實作-定義選擇動作的方式</a:t>
            </a:r>
            <a:endParaRPr b="0" i="0" sz="3000" u="none" cap="none" strike="noStrike">
              <a:solidFill>
                <a:srgbClr val="000000"/>
              </a:solidFill>
              <a:latin typeface="Arial"/>
              <a:ea typeface="Arial"/>
              <a:cs typeface="Arial"/>
              <a:sym typeface="Arial"/>
            </a:endParaRPr>
          </a:p>
        </p:txBody>
      </p:sp>
      <p:sp>
        <p:nvSpPr>
          <p:cNvPr id="505" name="Google Shape;505;p37"/>
          <p:cNvSpPr txBox="1"/>
          <p:nvPr/>
        </p:nvSpPr>
        <p:spPr>
          <a:xfrm>
            <a:off x="2614800" y="891375"/>
            <a:ext cx="69864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choose_action(self, current_state):</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if np.random.uniform() &lt; self.epsilon:</a:t>
            </a:r>
            <a:r>
              <a:rPr b="0" i="0" lang="zh-TW" sz="1400" u="none" cap="none" strike="noStrike">
                <a:solidFill>
                  <a:srgbClr val="000000"/>
                </a:solidFill>
                <a:latin typeface="Arial"/>
                <a:ea typeface="Arial"/>
                <a:cs typeface="Arial"/>
                <a:sym typeface="Arial"/>
              </a:rPr>
              <a:t> #利用epsilon控制冒險程度</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#選擇產生估計Q值較大的行動</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q_eval = self.sess.run(self.q_eval, feed_dict={self.state_input: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current_state[np.newaxis,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self.action = np.argmax(q_eval)</a:t>
            </a:r>
            <a:endParaRPr b="0" i="0" sz="1400" u="none" cap="none" strike="noStrike">
              <a:solidFill>
                <a:srgbClr val="000000"/>
              </a:solidFill>
              <a:highlight>
                <a:srgbClr val="D9D9D9"/>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else: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#採取隨機行動</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self.action = np.random.randint(0, self.n_actions)</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return self.action</a:t>
            </a:r>
            <a:r>
              <a:rPr b="0" i="0" lang="zh-TW" sz="1400" u="none" cap="none" strike="noStrike">
                <a:solidFill>
                  <a:srgbClr val="000000"/>
                </a:solidFill>
                <a:latin typeface="Arial"/>
                <a:ea typeface="Arial"/>
                <a:cs typeface="Arial"/>
                <a:sym typeface="Arial"/>
              </a:rPr>
              <a:t> #輸出‘不同動作’對應的Q值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pic>
        <p:nvPicPr>
          <p:cNvPr id="506" name="Google Shape;506;p37"/>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sp>
        <p:nvSpPr>
          <p:cNvPr id="507" name="Google Shape;507;p37"/>
          <p:cNvSpPr/>
          <p:nvPr/>
        </p:nvSpPr>
        <p:spPr>
          <a:xfrm>
            <a:off x="36125" y="885400"/>
            <a:ext cx="1963500" cy="1006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7"/>
          <p:cNvSpPr/>
          <p:nvPr/>
        </p:nvSpPr>
        <p:spPr>
          <a:xfrm>
            <a:off x="6552850" y="2565725"/>
            <a:ext cx="2591100" cy="530100"/>
          </a:xfrm>
          <a:prstGeom prst="wedgeRoundRectCallout">
            <a:avLst>
              <a:gd fmla="val -71133" name="adj1"/>
              <a:gd fmla="val -54546" name="adj2"/>
              <a:gd fmla="val 0" name="adj3"/>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看書（神經網路）選擇動作</a:t>
            </a:r>
            <a:endParaRPr b="0" i="0" sz="1400" u="none" cap="none" strike="noStrike">
              <a:solidFill>
                <a:srgbClr val="000000"/>
              </a:solidFill>
              <a:latin typeface="Arial"/>
              <a:ea typeface="Arial"/>
              <a:cs typeface="Arial"/>
              <a:sym typeface="Arial"/>
            </a:endParaRPr>
          </a:p>
        </p:txBody>
      </p:sp>
      <p:sp>
        <p:nvSpPr>
          <p:cNvPr id="509" name="Google Shape;509;p37"/>
          <p:cNvSpPr/>
          <p:nvPr/>
        </p:nvSpPr>
        <p:spPr>
          <a:xfrm>
            <a:off x="6552850" y="3861125"/>
            <a:ext cx="2591100" cy="530100"/>
          </a:xfrm>
          <a:prstGeom prst="wedgeRoundRectCallout">
            <a:avLst>
              <a:gd fmla="val -34659" name="adj1"/>
              <a:gd fmla="val -87587" name="adj2"/>
              <a:gd fmla="val 0" name="adj3"/>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不看書（神經網路）選擇動作</a:t>
            </a:r>
            <a:endParaRPr b="0" i="0" sz="1400" u="none" cap="none" strike="noStrike">
              <a:solidFill>
                <a:srgbClr val="000000"/>
              </a:solidFill>
              <a:latin typeface="Arial"/>
              <a:ea typeface="Arial"/>
              <a:cs typeface="Arial"/>
              <a:sym typeface="Arial"/>
            </a:endParaRPr>
          </a:p>
        </p:txBody>
      </p:sp>
      <p:grpSp>
        <p:nvGrpSpPr>
          <p:cNvPr id="510" name="Google Shape;510;p37"/>
          <p:cNvGrpSpPr/>
          <p:nvPr/>
        </p:nvGrpSpPr>
        <p:grpSpPr>
          <a:xfrm>
            <a:off x="5854200" y="1324425"/>
            <a:ext cx="1529950" cy="301200"/>
            <a:chOff x="5854200" y="2696025"/>
            <a:chExt cx="1529950" cy="301200"/>
          </a:xfrm>
        </p:grpSpPr>
        <p:cxnSp>
          <p:nvCxnSpPr>
            <p:cNvPr id="511" name="Google Shape;511;p37"/>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512" name="Google Shape;512;p37"/>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grpSp>
        <p:nvGrpSpPr>
          <p:cNvPr id="513" name="Google Shape;513;p37"/>
          <p:cNvGrpSpPr/>
          <p:nvPr/>
        </p:nvGrpSpPr>
        <p:grpSpPr>
          <a:xfrm>
            <a:off x="6899" y="2197195"/>
            <a:ext cx="2233455" cy="1377280"/>
            <a:chOff x="6899" y="2197195"/>
            <a:chExt cx="2233455" cy="1377280"/>
          </a:xfrm>
        </p:grpSpPr>
        <p:grpSp>
          <p:nvGrpSpPr>
            <p:cNvPr id="514" name="Google Shape;514;p37"/>
            <p:cNvGrpSpPr/>
            <p:nvPr/>
          </p:nvGrpSpPr>
          <p:grpSpPr>
            <a:xfrm>
              <a:off x="6899" y="2197195"/>
              <a:ext cx="2233455" cy="1023768"/>
              <a:chOff x="6901" y="2643425"/>
              <a:chExt cx="4078624" cy="1672550"/>
            </a:xfrm>
          </p:grpSpPr>
          <p:pic>
            <p:nvPicPr>
              <p:cNvPr id="515" name="Google Shape;515;p37"/>
              <p:cNvPicPr preferRelativeResize="0"/>
              <p:nvPr/>
            </p:nvPicPr>
            <p:blipFill rotWithShape="1">
              <a:blip r:embed="rId4">
                <a:alphaModFix/>
              </a:blip>
              <a:srcRect b="0" l="0" r="0" t="0"/>
              <a:stretch/>
            </p:blipFill>
            <p:spPr>
              <a:xfrm>
                <a:off x="6901" y="2643425"/>
                <a:ext cx="1979999" cy="1672550"/>
              </a:xfrm>
              <a:prstGeom prst="rect">
                <a:avLst/>
              </a:prstGeom>
              <a:noFill/>
              <a:ln>
                <a:noFill/>
              </a:ln>
            </p:spPr>
          </p:pic>
          <p:pic>
            <p:nvPicPr>
              <p:cNvPr id="516" name="Google Shape;516;p37"/>
              <p:cNvPicPr preferRelativeResize="0"/>
              <p:nvPr/>
            </p:nvPicPr>
            <p:blipFill rotWithShape="1">
              <a:blip r:embed="rId4">
                <a:alphaModFix/>
              </a:blip>
              <a:srcRect b="0" l="0" r="0" t="0"/>
              <a:stretch/>
            </p:blipFill>
            <p:spPr>
              <a:xfrm>
                <a:off x="1988101" y="2643425"/>
                <a:ext cx="1979999" cy="1672550"/>
              </a:xfrm>
              <a:prstGeom prst="rect">
                <a:avLst/>
              </a:prstGeom>
              <a:noFill/>
              <a:ln>
                <a:noFill/>
              </a:ln>
            </p:spPr>
          </p:pic>
          <p:sp>
            <p:nvSpPr>
              <p:cNvPr id="517" name="Google Shape;517;p37"/>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518" name="Google Shape;518;p37"/>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519" name="Google Shape;519;p37"/>
            <p:cNvSpPr/>
            <p:nvPr/>
          </p:nvSpPr>
          <p:spPr>
            <a:xfrm flipH="1" rot="-5400000">
              <a:off x="859800" y="2700575"/>
              <a:ext cx="493800" cy="12540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0" name="Google Shape;520;p37"/>
          <p:cNvGrpSpPr/>
          <p:nvPr/>
        </p:nvGrpSpPr>
        <p:grpSpPr>
          <a:xfrm>
            <a:off x="76200" y="3991414"/>
            <a:ext cx="1706399" cy="1149335"/>
            <a:chOff x="5688600" y="921339"/>
            <a:chExt cx="1706399" cy="1149335"/>
          </a:xfrm>
        </p:grpSpPr>
        <p:pic>
          <p:nvPicPr>
            <p:cNvPr id="521" name="Google Shape;521;p37"/>
            <p:cNvPicPr preferRelativeResize="0"/>
            <p:nvPr/>
          </p:nvPicPr>
          <p:blipFill rotWithShape="1">
            <a:blip r:embed="rId5">
              <a:alphaModFix/>
            </a:blip>
            <a:srcRect b="0" l="0" r="0" t="0"/>
            <a:stretch/>
          </p:blipFill>
          <p:spPr>
            <a:xfrm>
              <a:off x="5688600" y="921339"/>
              <a:ext cx="1706399" cy="1149335"/>
            </a:xfrm>
            <a:prstGeom prst="rect">
              <a:avLst/>
            </a:prstGeom>
            <a:noFill/>
            <a:ln>
              <a:noFill/>
            </a:ln>
          </p:spPr>
        </p:pic>
        <p:sp>
          <p:nvSpPr>
            <p:cNvPr id="522" name="Google Shape;522;p37"/>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8"/>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528" name="Google Shape;528;p38"/>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8"/>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530" name="Google Shape;530;p38"/>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實作-定義學習方式-1</a:t>
            </a:r>
            <a:endParaRPr b="0" i="0" sz="3000" u="none" cap="none" strike="noStrike">
              <a:solidFill>
                <a:srgbClr val="000000"/>
              </a:solidFill>
              <a:latin typeface="Arial"/>
              <a:ea typeface="Arial"/>
              <a:cs typeface="Arial"/>
              <a:sym typeface="Arial"/>
            </a:endParaRPr>
          </a:p>
        </p:txBody>
      </p:sp>
      <p:sp>
        <p:nvSpPr>
          <p:cNvPr id="531" name="Google Shape;531;p38"/>
          <p:cNvSpPr txBox="1"/>
          <p:nvPr/>
        </p:nvSpPr>
        <p:spPr>
          <a:xfrm>
            <a:off x="2614800" y="891375"/>
            <a:ext cx="69864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FF00"/>
                </a:highlight>
                <a:latin typeface="Arial"/>
                <a:ea typeface="Arial"/>
                <a:cs typeface="Arial"/>
                <a:sym typeface="Arial"/>
              </a:rPr>
              <a:t>self.replace_net_params = [tf.assign(old, new) for old, new in </a:t>
            </a:r>
            <a:endParaRPr b="0" i="0" sz="1400" u="none" cap="none" strike="noStrike">
              <a:solidFill>
                <a:srgbClr val="000000"/>
              </a:solidFill>
              <a:highlight>
                <a:srgbClr val="FFFF00"/>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FF00"/>
                </a:highlight>
                <a:latin typeface="Arial"/>
                <a:ea typeface="Arial"/>
                <a:cs typeface="Arial"/>
                <a:sym typeface="Arial"/>
              </a:rPr>
              <a:t>zip(</a:t>
            </a:r>
            <a:r>
              <a:rPr b="0" i="0" lang="zh-TW" sz="1400" u="none" cap="none" strike="noStrike">
                <a:solidFill>
                  <a:srgbClr val="000000"/>
                </a:solidFill>
                <a:highlight>
                  <a:srgbClr val="FF0000"/>
                </a:highlight>
                <a:latin typeface="Arial"/>
                <a:ea typeface="Arial"/>
                <a:cs typeface="Arial"/>
                <a:sym typeface="Arial"/>
              </a:rPr>
              <a:t>self.Qnet_target_params</a:t>
            </a:r>
            <a:r>
              <a:rPr b="0" i="0" lang="zh-TW" sz="1400" u="none" cap="none" strike="noStrike">
                <a:solidFill>
                  <a:srgbClr val="000000"/>
                </a:solidFill>
                <a:highlight>
                  <a:srgbClr val="FFFF00"/>
                </a:highlight>
                <a:latin typeface="Arial"/>
                <a:ea typeface="Arial"/>
                <a:cs typeface="Arial"/>
                <a:sym typeface="Arial"/>
              </a:rPr>
              <a:t>, </a:t>
            </a:r>
            <a:r>
              <a:rPr b="0" i="0" lang="zh-TW" sz="1400" u="none" cap="none" strike="noStrike">
                <a:solidFill>
                  <a:srgbClr val="FFFFFF"/>
                </a:solidFill>
                <a:highlight>
                  <a:srgbClr val="0000FF"/>
                </a:highlight>
                <a:latin typeface="Arial"/>
                <a:ea typeface="Arial"/>
                <a:cs typeface="Arial"/>
                <a:sym typeface="Arial"/>
              </a:rPr>
              <a:t>self.Qnet_eval_params</a:t>
            </a:r>
            <a:r>
              <a:rPr b="0" i="0" lang="zh-TW" sz="1400" u="none" cap="none" strike="noStrike">
                <a:solidFill>
                  <a:srgbClr val="000000"/>
                </a:solidFill>
                <a:highlight>
                  <a:srgbClr val="FFFF00"/>
                </a:highlight>
                <a:latin typeface="Arial"/>
                <a:ea typeface="Arial"/>
                <a:cs typeface="Arial"/>
                <a:sym typeface="Arial"/>
              </a:rPr>
              <a:t>)]</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learn(self, current_state, reward, next_state, update_params):</a:t>
            </a:r>
            <a:endParaRPr b="0" i="0" sz="1400" u="none" cap="none" strike="noStrike">
              <a:solidFill>
                <a:srgbClr val="000000"/>
              </a:solidFill>
              <a:highlight>
                <a:srgbClr val="6D9EEB"/>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if update_params: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FF00"/>
                </a:highlight>
                <a:latin typeface="Arial"/>
                <a:ea typeface="Arial"/>
                <a:cs typeface="Arial"/>
                <a:sym typeface="Arial"/>
              </a:rPr>
              <a:t>self.sess.run(self.replace_net_params)</a:t>
            </a:r>
            <a:endParaRPr b="0" i="0" sz="1400" u="none" cap="none" strike="noStrike">
              <a:solidFill>
                <a:srgbClr val="000000"/>
              </a:solidFill>
              <a:highlight>
                <a:srgbClr val="FFFF00"/>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if self.memory_counter &gt; self.memory_size:</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sample_index = np.random.choice(self.memory_size,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size=self.batch_size)</a:t>
            </a:r>
            <a:endParaRPr b="0" i="0" sz="1400" u="none" cap="none" strike="noStrike">
              <a:solidFill>
                <a:srgbClr val="000000"/>
              </a:solidFill>
              <a:highlight>
                <a:srgbClr val="D9D9D9"/>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else:</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sample_index = np.random.choice(self.memory_counter,</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size=self.batch_size)</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pic>
        <p:nvPicPr>
          <p:cNvPr id="532" name="Google Shape;532;p38"/>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cxnSp>
        <p:nvCxnSpPr>
          <p:cNvPr id="533" name="Google Shape;533;p38"/>
          <p:cNvCxnSpPr/>
          <p:nvPr/>
        </p:nvCxnSpPr>
        <p:spPr>
          <a:xfrm flipH="1" rot="10800000">
            <a:off x="3190775" y="2565750"/>
            <a:ext cx="5456700" cy="12000"/>
          </a:xfrm>
          <a:prstGeom prst="straightConnector1">
            <a:avLst/>
          </a:prstGeom>
          <a:noFill/>
          <a:ln cap="flat" cmpd="sng" w="19050">
            <a:solidFill>
              <a:srgbClr val="FF0000"/>
            </a:solidFill>
            <a:prstDash val="dash"/>
            <a:round/>
            <a:headEnd len="sm" w="sm" type="none"/>
            <a:tailEnd len="sm" w="sm" type="none"/>
          </a:ln>
        </p:spPr>
      </p:cxnSp>
      <p:grpSp>
        <p:nvGrpSpPr>
          <p:cNvPr id="534" name="Google Shape;534;p38"/>
          <p:cNvGrpSpPr/>
          <p:nvPr/>
        </p:nvGrpSpPr>
        <p:grpSpPr>
          <a:xfrm>
            <a:off x="7982635" y="1781625"/>
            <a:ext cx="1306875" cy="301200"/>
            <a:chOff x="5938492" y="2696025"/>
            <a:chExt cx="1445658" cy="301200"/>
          </a:xfrm>
        </p:grpSpPr>
        <p:cxnSp>
          <p:nvCxnSpPr>
            <p:cNvPr id="535" name="Google Shape;535;p38"/>
            <p:cNvCxnSpPr/>
            <p:nvPr/>
          </p:nvCxnSpPr>
          <p:spPr>
            <a:xfrm>
              <a:off x="5938492" y="2939150"/>
              <a:ext cx="831300" cy="0"/>
            </a:xfrm>
            <a:prstGeom prst="straightConnector1">
              <a:avLst/>
            </a:prstGeom>
            <a:noFill/>
            <a:ln cap="flat" cmpd="sng" w="28575">
              <a:solidFill>
                <a:srgbClr val="000000"/>
              </a:solidFill>
              <a:prstDash val="dash"/>
              <a:round/>
              <a:headEnd len="sm" w="sm" type="none"/>
              <a:tailEnd len="sm" w="sm" type="none"/>
            </a:ln>
          </p:spPr>
        </p:cxnSp>
        <p:sp>
          <p:nvSpPr>
            <p:cNvPr id="536" name="Google Shape;536;p38"/>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grpSp>
        <p:nvGrpSpPr>
          <p:cNvPr id="537" name="Google Shape;537;p38"/>
          <p:cNvGrpSpPr/>
          <p:nvPr/>
        </p:nvGrpSpPr>
        <p:grpSpPr>
          <a:xfrm>
            <a:off x="6899" y="2197195"/>
            <a:ext cx="2233455" cy="1377280"/>
            <a:chOff x="6899" y="2197195"/>
            <a:chExt cx="2233455" cy="1377280"/>
          </a:xfrm>
        </p:grpSpPr>
        <p:grpSp>
          <p:nvGrpSpPr>
            <p:cNvPr id="538" name="Google Shape;538;p38"/>
            <p:cNvGrpSpPr/>
            <p:nvPr/>
          </p:nvGrpSpPr>
          <p:grpSpPr>
            <a:xfrm>
              <a:off x="6899" y="2197195"/>
              <a:ext cx="2233455" cy="1023768"/>
              <a:chOff x="6901" y="2643425"/>
              <a:chExt cx="4078624" cy="1672550"/>
            </a:xfrm>
          </p:grpSpPr>
          <p:pic>
            <p:nvPicPr>
              <p:cNvPr id="539" name="Google Shape;539;p38"/>
              <p:cNvPicPr preferRelativeResize="0"/>
              <p:nvPr/>
            </p:nvPicPr>
            <p:blipFill rotWithShape="1">
              <a:blip r:embed="rId4">
                <a:alphaModFix/>
              </a:blip>
              <a:srcRect b="0" l="0" r="0" t="0"/>
              <a:stretch/>
            </p:blipFill>
            <p:spPr>
              <a:xfrm>
                <a:off x="6901" y="2643425"/>
                <a:ext cx="1979999" cy="1672550"/>
              </a:xfrm>
              <a:prstGeom prst="rect">
                <a:avLst/>
              </a:prstGeom>
              <a:noFill/>
              <a:ln>
                <a:noFill/>
              </a:ln>
            </p:spPr>
          </p:pic>
          <p:pic>
            <p:nvPicPr>
              <p:cNvPr id="540" name="Google Shape;540;p38"/>
              <p:cNvPicPr preferRelativeResize="0"/>
              <p:nvPr/>
            </p:nvPicPr>
            <p:blipFill rotWithShape="1">
              <a:blip r:embed="rId4">
                <a:alphaModFix/>
              </a:blip>
              <a:srcRect b="0" l="0" r="0" t="0"/>
              <a:stretch/>
            </p:blipFill>
            <p:spPr>
              <a:xfrm>
                <a:off x="1988101" y="2643425"/>
                <a:ext cx="1979999" cy="1672550"/>
              </a:xfrm>
              <a:prstGeom prst="rect">
                <a:avLst/>
              </a:prstGeom>
              <a:noFill/>
              <a:ln>
                <a:noFill/>
              </a:ln>
            </p:spPr>
          </p:pic>
          <p:sp>
            <p:nvSpPr>
              <p:cNvPr id="541" name="Google Shape;541;p38"/>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542" name="Google Shape;542;p38"/>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543" name="Google Shape;543;p38"/>
            <p:cNvSpPr/>
            <p:nvPr/>
          </p:nvSpPr>
          <p:spPr>
            <a:xfrm flipH="1" rot="-5400000">
              <a:off x="859800" y="2700575"/>
              <a:ext cx="493800" cy="12540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 name="Google Shape;544;p38"/>
          <p:cNvGrpSpPr/>
          <p:nvPr/>
        </p:nvGrpSpPr>
        <p:grpSpPr>
          <a:xfrm>
            <a:off x="76200" y="3991414"/>
            <a:ext cx="1706399" cy="1149335"/>
            <a:chOff x="5688600" y="921339"/>
            <a:chExt cx="1706399" cy="1149335"/>
          </a:xfrm>
        </p:grpSpPr>
        <p:pic>
          <p:nvPicPr>
            <p:cNvPr id="545" name="Google Shape;545;p38"/>
            <p:cNvPicPr preferRelativeResize="0"/>
            <p:nvPr/>
          </p:nvPicPr>
          <p:blipFill rotWithShape="1">
            <a:blip r:embed="rId5">
              <a:alphaModFix/>
            </a:blip>
            <a:srcRect b="0" l="0" r="0" t="0"/>
            <a:stretch/>
          </p:blipFill>
          <p:spPr>
            <a:xfrm>
              <a:off x="5688600" y="921339"/>
              <a:ext cx="1706399" cy="1149335"/>
            </a:xfrm>
            <a:prstGeom prst="rect">
              <a:avLst/>
            </a:prstGeom>
            <a:noFill/>
            <a:ln>
              <a:noFill/>
            </a:ln>
          </p:spPr>
        </p:pic>
        <p:sp>
          <p:nvSpPr>
            <p:cNvPr id="546" name="Google Shape;546;p38"/>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sp>
        <p:nvSpPr>
          <p:cNvPr id="547" name="Google Shape;547;p38"/>
          <p:cNvSpPr/>
          <p:nvPr/>
        </p:nvSpPr>
        <p:spPr>
          <a:xfrm>
            <a:off x="36125" y="2197200"/>
            <a:ext cx="22335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8" name="Google Shape;548;p38"/>
          <p:cNvGrpSpPr/>
          <p:nvPr/>
        </p:nvGrpSpPr>
        <p:grpSpPr>
          <a:xfrm>
            <a:off x="1915225" y="1529855"/>
            <a:ext cx="1879200" cy="3493270"/>
            <a:chOff x="1915225" y="1529855"/>
            <a:chExt cx="1879200" cy="3493270"/>
          </a:xfrm>
        </p:grpSpPr>
        <p:grpSp>
          <p:nvGrpSpPr>
            <p:cNvPr id="549" name="Google Shape;549;p38"/>
            <p:cNvGrpSpPr/>
            <p:nvPr/>
          </p:nvGrpSpPr>
          <p:grpSpPr>
            <a:xfrm>
              <a:off x="2477005" y="1529855"/>
              <a:ext cx="1112642" cy="939439"/>
              <a:chOff x="2252550" y="1530750"/>
              <a:chExt cx="2438400" cy="2661300"/>
            </a:xfrm>
          </p:grpSpPr>
          <p:cxnSp>
            <p:nvCxnSpPr>
              <p:cNvPr id="550" name="Google Shape;550;p38"/>
              <p:cNvCxnSpPr/>
              <p:nvPr/>
            </p:nvCxnSpPr>
            <p:spPr>
              <a:xfrm flipH="1" rot="10800000">
                <a:off x="2252550" y="1530750"/>
                <a:ext cx="1382700" cy="11100"/>
              </a:xfrm>
              <a:prstGeom prst="straightConnector1">
                <a:avLst/>
              </a:prstGeom>
              <a:noFill/>
              <a:ln cap="flat" cmpd="sng" w="28575">
                <a:solidFill>
                  <a:srgbClr val="0000FF"/>
                </a:solidFill>
                <a:prstDash val="solid"/>
                <a:round/>
                <a:headEnd len="sm" w="sm" type="none"/>
                <a:tailEnd len="med" w="med" type="stealth"/>
              </a:ln>
            </p:spPr>
          </p:cxnSp>
          <p:cxnSp>
            <p:nvCxnSpPr>
              <p:cNvPr id="551" name="Google Shape;551;p38"/>
              <p:cNvCxnSpPr/>
              <p:nvPr/>
            </p:nvCxnSpPr>
            <p:spPr>
              <a:xfrm>
                <a:off x="2252550" y="1541850"/>
                <a:ext cx="12000" cy="2650200"/>
              </a:xfrm>
              <a:prstGeom prst="straightConnector1">
                <a:avLst/>
              </a:prstGeom>
              <a:noFill/>
              <a:ln cap="flat" cmpd="sng" w="28575">
                <a:solidFill>
                  <a:srgbClr val="0000FF"/>
                </a:solidFill>
                <a:prstDash val="solid"/>
                <a:round/>
                <a:headEnd len="sm" w="sm" type="none"/>
                <a:tailEnd len="sm" w="sm" type="none"/>
              </a:ln>
            </p:spPr>
          </p:cxnSp>
          <p:cxnSp>
            <p:nvCxnSpPr>
              <p:cNvPr id="552" name="Google Shape;552;p38"/>
              <p:cNvCxnSpPr/>
              <p:nvPr/>
            </p:nvCxnSpPr>
            <p:spPr>
              <a:xfrm flipH="1" rot="10800000">
                <a:off x="2252550" y="4158425"/>
                <a:ext cx="2438400" cy="32400"/>
              </a:xfrm>
              <a:prstGeom prst="straightConnector1">
                <a:avLst/>
              </a:prstGeom>
              <a:noFill/>
              <a:ln cap="flat" cmpd="sng" w="28575">
                <a:solidFill>
                  <a:srgbClr val="0000FF"/>
                </a:solidFill>
                <a:prstDash val="solid"/>
                <a:round/>
                <a:headEnd len="sm" w="sm" type="none"/>
                <a:tailEnd len="sm" w="sm" type="none"/>
              </a:ln>
            </p:spPr>
          </p:cxnSp>
        </p:grpSp>
        <p:sp>
          <p:nvSpPr>
            <p:cNvPr id="553" name="Google Shape;553;p38"/>
            <p:cNvSpPr/>
            <p:nvPr/>
          </p:nvSpPr>
          <p:spPr>
            <a:xfrm>
              <a:off x="1915225" y="4301025"/>
              <a:ext cx="1879200" cy="722100"/>
            </a:xfrm>
            <a:prstGeom prst="wedgeRoundRectCallout">
              <a:avLst>
                <a:gd fmla="val -3846" name="adj1"/>
                <a:gd fmla="val -301991" name="adj2"/>
                <a:gd fmla="val 0" name="adj3"/>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設定一固定步數間隔用eval net的參數更新target net的參數</a:t>
              </a:r>
              <a:endParaRPr b="0" i="0" sz="1400" u="none" cap="none" strike="noStrike">
                <a:solidFill>
                  <a:srgbClr val="000000"/>
                </a:solidFill>
                <a:latin typeface="Arial"/>
                <a:ea typeface="Arial"/>
                <a:cs typeface="Arial"/>
                <a:sym typeface="Arial"/>
              </a:endParaRPr>
            </a:p>
          </p:txBody>
        </p:sp>
      </p:grpSp>
      <p:sp>
        <p:nvSpPr>
          <p:cNvPr id="554" name="Google Shape;554;p38"/>
          <p:cNvSpPr/>
          <p:nvPr/>
        </p:nvSpPr>
        <p:spPr>
          <a:xfrm>
            <a:off x="3972625" y="4301025"/>
            <a:ext cx="2233500" cy="722100"/>
          </a:xfrm>
          <a:prstGeom prst="wedgeRoundRectCallout">
            <a:avLst>
              <a:gd fmla="val -19101" name="adj1"/>
              <a:gd fmla="val -75121" name="adj2"/>
              <a:gd fmla="val 0" name="adj3"/>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隨機產生batch_size數量的index之後用來抓取memory中的資料</a:t>
            </a:r>
            <a:endParaRPr b="0" i="0" sz="1400" u="none" cap="none" strike="noStrike">
              <a:solidFill>
                <a:srgbClr val="000000"/>
              </a:solidFill>
              <a:latin typeface="Arial"/>
              <a:ea typeface="Arial"/>
              <a:cs typeface="Arial"/>
              <a:sym typeface="Arial"/>
            </a:endParaRPr>
          </a:p>
        </p:txBody>
      </p:sp>
      <p:pic>
        <p:nvPicPr>
          <p:cNvPr id="555" name="Google Shape;555;p38"/>
          <p:cNvPicPr preferRelativeResize="0"/>
          <p:nvPr/>
        </p:nvPicPr>
        <p:blipFill rotWithShape="1">
          <a:blip r:embed="rId6">
            <a:alphaModFix/>
          </a:blip>
          <a:srcRect b="0" l="0" r="0" t="0"/>
          <a:stretch/>
        </p:blipFill>
        <p:spPr>
          <a:xfrm>
            <a:off x="6287875" y="4337275"/>
            <a:ext cx="2806600" cy="722075"/>
          </a:xfrm>
          <a:prstGeom prst="rect">
            <a:avLst/>
          </a:prstGeom>
          <a:noFill/>
          <a:ln>
            <a:noFill/>
          </a:ln>
        </p:spPr>
      </p:pic>
      <p:sp>
        <p:nvSpPr>
          <p:cNvPr id="556" name="Google Shape;556;p38"/>
          <p:cNvSpPr txBox="1"/>
          <p:nvPr/>
        </p:nvSpPr>
        <p:spPr>
          <a:xfrm>
            <a:off x="6215575" y="4051275"/>
            <a:ext cx="1706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Memory Table</a:t>
            </a:r>
            <a:endParaRPr b="0" i="0" sz="1400" u="none" cap="none" strike="noStrike">
              <a:solidFill>
                <a:srgbClr val="000000"/>
              </a:solidFill>
              <a:latin typeface="Arial"/>
              <a:ea typeface="Arial"/>
              <a:cs typeface="Arial"/>
              <a:sym typeface="Arial"/>
            </a:endParaRPr>
          </a:p>
        </p:txBody>
      </p:sp>
      <p:sp>
        <p:nvSpPr>
          <p:cNvPr id="557" name="Google Shape;557;p38"/>
          <p:cNvSpPr/>
          <p:nvPr/>
        </p:nvSpPr>
        <p:spPr>
          <a:xfrm>
            <a:off x="3312725" y="2121000"/>
            <a:ext cx="1306800" cy="1920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9"/>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563" name="Google Shape;563;p39"/>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9"/>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565" name="Google Shape;565;p39"/>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實作-定義學習方式-2</a:t>
            </a:r>
            <a:endParaRPr b="0" i="0" sz="3000" u="none" cap="none" strike="noStrike">
              <a:solidFill>
                <a:srgbClr val="000000"/>
              </a:solidFill>
              <a:latin typeface="Arial"/>
              <a:ea typeface="Arial"/>
              <a:cs typeface="Arial"/>
              <a:sym typeface="Arial"/>
            </a:endParaRPr>
          </a:p>
        </p:txBody>
      </p:sp>
      <p:sp>
        <p:nvSpPr>
          <p:cNvPr id="566" name="Google Shape;566;p39"/>
          <p:cNvSpPr txBox="1"/>
          <p:nvPr/>
        </p:nvSpPr>
        <p:spPr>
          <a:xfrm>
            <a:off x="2614800" y="891375"/>
            <a:ext cx="65292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write_memory(self, current_state, next_state, reward, action):</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env_info = np.concatenate([current_state, next_state, [reward], [action]])</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learn(self, current_state, reward, next_state, update_params):</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past_experience = self.memory[sample_index,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current_state = past_experience[:, 0:self.n_states]</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next_state = past_experience[:, self.n_states:self.n_states*2]</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reward = past_experience[:, self.n_states*2]</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action = past_experience[:, self.n_states*2+1].astype(int)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pic>
        <p:nvPicPr>
          <p:cNvPr id="567" name="Google Shape;567;p39"/>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grpSp>
        <p:nvGrpSpPr>
          <p:cNvPr id="568" name="Google Shape;568;p39"/>
          <p:cNvGrpSpPr/>
          <p:nvPr/>
        </p:nvGrpSpPr>
        <p:grpSpPr>
          <a:xfrm>
            <a:off x="7982635" y="1705425"/>
            <a:ext cx="1306875" cy="301200"/>
            <a:chOff x="5938492" y="2696025"/>
            <a:chExt cx="1445658" cy="301200"/>
          </a:xfrm>
        </p:grpSpPr>
        <p:cxnSp>
          <p:nvCxnSpPr>
            <p:cNvPr id="569" name="Google Shape;569;p39"/>
            <p:cNvCxnSpPr/>
            <p:nvPr/>
          </p:nvCxnSpPr>
          <p:spPr>
            <a:xfrm>
              <a:off x="5938492" y="2939150"/>
              <a:ext cx="831300" cy="0"/>
            </a:xfrm>
            <a:prstGeom prst="straightConnector1">
              <a:avLst/>
            </a:prstGeom>
            <a:noFill/>
            <a:ln cap="flat" cmpd="sng" w="28575">
              <a:solidFill>
                <a:srgbClr val="000000"/>
              </a:solidFill>
              <a:prstDash val="dash"/>
              <a:round/>
              <a:headEnd len="sm" w="sm" type="none"/>
              <a:tailEnd len="sm" w="sm" type="none"/>
            </a:ln>
          </p:spPr>
        </p:cxnSp>
        <p:sp>
          <p:nvSpPr>
            <p:cNvPr id="570" name="Google Shape;570;p39"/>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grpSp>
        <p:nvGrpSpPr>
          <p:cNvPr id="571" name="Google Shape;571;p39"/>
          <p:cNvGrpSpPr/>
          <p:nvPr/>
        </p:nvGrpSpPr>
        <p:grpSpPr>
          <a:xfrm>
            <a:off x="6899" y="2197195"/>
            <a:ext cx="2233455" cy="1377280"/>
            <a:chOff x="6899" y="2197195"/>
            <a:chExt cx="2233455" cy="1377280"/>
          </a:xfrm>
        </p:grpSpPr>
        <p:grpSp>
          <p:nvGrpSpPr>
            <p:cNvPr id="572" name="Google Shape;572;p39"/>
            <p:cNvGrpSpPr/>
            <p:nvPr/>
          </p:nvGrpSpPr>
          <p:grpSpPr>
            <a:xfrm>
              <a:off x="6899" y="2197195"/>
              <a:ext cx="2233455" cy="1023768"/>
              <a:chOff x="6901" y="2643425"/>
              <a:chExt cx="4078624" cy="1672550"/>
            </a:xfrm>
          </p:grpSpPr>
          <p:pic>
            <p:nvPicPr>
              <p:cNvPr id="573" name="Google Shape;573;p39"/>
              <p:cNvPicPr preferRelativeResize="0"/>
              <p:nvPr/>
            </p:nvPicPr>
            <p:blipFill rotWithShape="1">
              <a:blip r:embed="rId4">
                <a:alphaModFix/>
              </a:blip>
              <a:srcRect b="0" l="0" r="0" t="0"/>
              <a:stretch/>
            </p:blipFill>
            <p:spPr>
              <a:xfrm>
                <a:off x="6901" y="2643425"/>
                <a:ext cx="1979999" cy="1672550"/>
              </a:xfrm>
              <a:prstGeom prst="rect">
                <a:avLst/>
              </a:prstGeom>
              <a:noFill/>
              <a:ln>
                <a:noFill/>
              </a:ln>
            </p:spPr>
          </p:pic>
          <p:pic>
            <p:nvPicPr>
              <p:cNvPr id="574" name="Google Shape;574;p39"/>
              <p:cNvPicPr preferRelativeResize="0"/>
              <p:nvPr/>
            </p:nvPicPr>
            <p:blipFill rotWithShape="1">
              <a:blip r:embed="rId4">
                <a:alphaModFix/>
              </a:blip>
              <a:srcRect b="0" l="0" r="0" t="0"/>
              <a:stretch/>
            </p:blipFill>
            <p:spPr>
              <a:xfrm>
                <a:off x="1988101" y="2643425"/>
                <a:ext cx="1979999" cy="1672550"/>
              </a:xfrm>
              <a:prstGeom prst="rect">
                <a:avLst/>
              </a:prstGeom>
              <a:noFill/>
              <a:ln>
                <a:noFill/>
              </a:ln>
            </p:spPr>
          </p:pic>
          <p:sp>
            <p:nvSpPr>
              <p:cNvPr id="575" name="Google Shape;575;p39"/>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576" name="Google Shape;576;p39"/>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577" name="Google Shape;577;p39"/>
            <p:cNvSpPr/>
            <p:nvPr/>
          </p:nvSpPr>
          <p:spPr>
            <a:xfrm flipH="1" rot="-5400000">
              <a:off x="859800" y="2700575"/>
              <a:ext cx="493800" cy="12540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 name="Google Shape;578;p39"/>
          <p:cNvGrpSpPr/>
          <p:nvPr/>
        </p:nvGrpSpPr>
        <p:grpSpPr>
          <a:xfrm>
            <a:off x="76200" y="3991414"/>
            <a:ext cx="1706399" cy="1149335"/>
            <a:chOff x="5688600" y="921339"/>
            <a:chExt cx="1706399" cy="1149335"/>
          </a:xfrm>
        </p:grpSpPr>
        <p:pic>
          <p:nvPicPr>
            <p:cNvPr id="579" name="Google Shape;579;p39"/>
            <p:cNvPicPr preferRelativeResize="0"/>
            <p:nvPr/>
          </p:nvPicPr>
          <p:blipFill rotWithShape="1">
            <a:blip r:embed="rId5">
              <a:alphaModFix/>
            </a:blip>
            <a:srcRect b="0" l="0" r="0" t="0"/>
            <a:stretch/>
          </p:blipFill>
          <p:spPr>
            <a:xfrm>
              <a:off x="5688600" y="921339"/>
              <a:ext cx="1706399" cy="1149335"/>
            </a:xfrm>
            <a:prstGeom prst="rect">
              <a:avLst/>
            </a:prstGeom>
            <a:noFill/>
            <a:ln>
              <a:noFill/>
            </a:ln>
          </p:spPr>
        </p:pic>
        <p:sp>
          <p:nvSpPr>
            <p:cNvPr id="580" name="Google Shape;580;p39"/>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sp>
        <p:nvSpPr>
          <p:cNvPr id="581" name="Google Shape;581;p39"/>
          <p:cNvSpPr/>
          <p:nvPr/>
        </p:nvSpPr>
        <p:spPr>
          <a:xfrm>
            <a:off x="36125" y="2197200"/>
            <a:ext cx="22335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2" name="Google Shape;582;p39"/>
          <p:cNvGrpSpPr/>
          <p:nvPr/>
        </p:nvGrpSpPr>
        <p:grpSpPr>
          <a:xfrm>
            <a:off x="7982635" y="1248225"/>
            <a:ext cx="1306875" cy="301200"/>
            <a:chOff x="5938492" y="2696025"/>
            <a:chExt cx="1445658" cy="301200"/>
          </a:xfrm>
        </p:grpSpPr>
        <p:cxnSp>
          <p:nvCxnSpPr>
            <p:cNvPr id="583" name="Google Shape;583;p39"/>
            <p:cNvCxnSpPr/>
            <p:nvPr/>
          </p:nvCxnSpPr>
          <p:spPr>
            <a:xfrm>
              <a:off x="5938492" y="2939150"/>
              <a:ext cx="831300" cy="0"/>
            </a:xfrm>
            <a:prstGeom prst="straightConnector1">
              <a:avLst/>
            </a:prstGeom>
            <a:noFill/>
            <a:ln cap="flat" cmpd="sng" w="28575">
              <a:solidFill>
                <a:srgbClr val="000000"/>
              </a:solidFill>
              <a:prstDash val="dash"/>
              <a:round/>
              <a:headEnd len="sm" w="sm" type="none"/>
              <a:tailEnd len="sm" w="sm" type="none"/>
            </a:ln>
          </p:spPr>
        </p:cxnSp>
        <p:sp>
          <p:nvSpPr>
            <p:cNvPr id="584" name="Google Shape;584;p39"/>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grpSp>
        <p:nvGrpSpPr>
          <p:cNvPr id="585" name="Google Shape;585;p39"/>
          <p:cNvGrpSpPr/>
          <p:nvPr/>
        </p:nvGrpSpPr>
        <p:grpSpPr>
          <a:xfrm>
            <a:off x="3067275" y="3632400"/>
            <a:ext cx="4252550" cy="1361475"/>
            <a:chOff x="3067275" y="3632400"/>
            <a:chExt cx="4252550" cy="1361475"/>
          </a:xfrm>
        </p:grpSpPr>
        <p:pic>
          <p:nvPicPr>
            <p:cNvPr id="586" name="Google Shape;586;p39"/>
            <p:cNvPicPr preferRelativeResize="0"/>
            <p:nvPr/>
          </p:nvPicPr>
          <p:blipFill rotWithShape="1">
            <a:blip r:embed="rId6">
              <a:alphaModFix/>
            </a:blip>
            <a:srcRect b="0" l="0" r="0" t="0"/>
            <a:stretch/>
          </p:blipFill>
          <p:spPr>
            <a:xfrm>
              <a:off x="3139575" y="3918400"/>
              <a:ext cx="4180250" cy="1075475"/>
            </a:xfrm>
            <a:prstGeom prst="rect">
              <a:avLst/>
            </a:prstGeom>
            <a:noFill/>
            <a:ln>
              <a:noFill/>
            </a:ln>
          </p:spPr>
        </p:pic>
        <p:sp>
          <p:nvSpPr>
            <p:cNvPr id="587" name="Google Shape;587;p39"/>
            <p:cNvSpPr txBox="1"/>
            <p:nvPr/>
          </p:nvSpPr>
          <p:spPr>
            <a:xfrm>
              <a:off x="3067275" y="3632400"/>
              <a:ext cx="1706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Memory Table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593" name="Google Shape;593;p40"/>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595" name="Google Shape;595;p4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實作-定義學習方式-3</a:t>
            </a:r>
            <a:endParaRPr b="0" i="0" sz="3000" u="none" cap="none" strike="noStrike">
              <a:solidFill>
                <a:srgbClr val="000000"/>
              </a:solidFill>
              <a:latin typeface="Arial"/>
              <a:ea typeface="Arial"/>
              <a:cs typeface="Arial"/>
              <a:sym typeface="Arial"/>
            </a:endParaRPr>
          </a:p>
        </p:txBody>
      </p:sp>
      <p:sp>
        <p:nvSpPr>
          <p:cNvPr id="596" name="Google Shape;596;p40"/>
          <p:cNvSpPr txBox="1"/>
          <p:nvPr/>
        </p:nvSpPr>
        <p:spPr>
          <a:xfrm>
            <a:off x="2614800" y="891375"/>
            <a:ext cx="65292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with tf.variable_scope('Q_table'): #搭建神經網路</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self.q_eval = self.build_network(self.nueron_num, Trainable = True, </a:t>
            </a:r>
            <a:endParaRPr b="0" i="0" sz="1400" u="none" cap="none" strike="noStrike">
              <a:solidFill>
                <a:srgbClr val="FFFFFF"/>
              </a:solidFill>
              <a:highlight>
                <a:srgbClr val="0000FF"/>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scope = 'net_eval')</a:t>
            </a:r>
            <a:r>
              <a:rPr b="0" i="0" lang="zh-TW" sz="1400" u="none" cap="none" strike="noStrike">
                <a:solidFill>
                  <a:srgbClr val="000000"/>
                </a:solidFill>
                <a:latin typeface="Arial"/>
                <a:ea typeface="Arial"/>
                <a:cs typeface="Arial"/>
                <a:sym typeface="Arial"/>
              </a:rPr>
              <a:t> #新神經網路</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self.q_next = self.build_network(self.nueron_num, Trainable = False, </a:t>
            </a:r>
            <a:endParaRPr b="0" i="0" sz="1400" u="none" cap="none" strike="noStrike">
              <a:solidFill>
                <a:srgbClr val="000000"/>
              </a:solidFill>
              <a:highlight>
                <a:srgbClr val="FF0000"/>
              </a:highlight>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scope = 'net_target')</a:t>
            </a:r>
            <a:r>
              <a:rPr b="0" i="0" lang="zh-TW" sz="1400" u="none" cap="none" strike="noStrike">
                <a:solidFill>
                  <a:srgbClr val="000000"/>
                </a:solidFill>
                <a:latin typeface="Arial"/>
                <a:ea typeface="Arial"/>
                <a:cs typeface="Arial"/>
                <a:sym typeface="Arial"/>
              </a:rPr>
              <a:t> #舊神經網路</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learn(self, current_state, reward, next_state, update_params):</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index = np.arange(self.batch_size) # ex: [0, 1, 2, … 31]</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q_eval = self.sess.run(self.q_eval, feed_dict={self.state_input: </a:t>
            </a:r>
            <a:endParaRPr b="0" i="0" sz="1400" u="none" cap="none" strike="noStrike">
              <a:solidFill>
                <a:srgbClr val="FFFFFF"/>
              </a:solidFill>
              <a:highlight>
                <a:srgbClr val="0000FF"/>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current_state})</a:t>
            </a:r>
            <a:endParaRPr b="0" i="0" sz="1400" u="none" cap="none" strike="noStrike">
              <a:solidFill>
                <a:srgbClr val="FFFFFF"/>
              </a:solidFill>
              <a:highlight>
                <a:srgbClr val="0000FF"/>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q_next = self.sess.run(self.q_next, feed_dict={self.state_input: next_state})</a:t>
            </a:r>
            <a:endParaRPr b="0" i="0" sz="1400" u="none" cap="none" strike="noStrike">
              <a:solidFill>
                <a:srgbClr val="000000"/>
              </a:solidFill>
              <a:highlight>
                <a:srgbClr val="FF0000"/>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FF0000"/>
                </a:solidFill>
                <a:highlight>
                  <a:srgbClr val="D9D9D9"/>
                </a:highlight>
                <a:latin typeface="Arial"/>
                <a:ea typeface="Arial"/>
                <a:cs typeface="Arial"/>
                <a:sym typeface="Arial"/>
              </a:rPr>
              <a:t>q_target</a:t>
            </a:r>
            <a:r>
              <a:rPr b="0" i="0" lang="zh-TW" sz="1400" u="none" cap="none" strike="noStrike">
                <a:solidFill>
                  <a:srgbClr val="000000"/>
                </a:solidFill>
                <a:highlight>
                  <a:srgbClr val="D9D9D9"/>
                </a:highlight>
                <a:latin typeface="Arial"/>
                <a:ea typeface="Arial"/>
                <a:cs typeface="Arial"/>
                <a:sym typeface="Arial"/>
              </a:rPr>
              <a:t> = q_eval.copy()</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FF0000"/>
                </a:solidFill>
                <a:highlight>
                  <a:srgbClr val="D9D9D9"/>
                </a:highlight>
                <a:latin typeface="Arial"/>
                <a:ea typeface="Arial"/>
                <a:cs typeface="Arial"/>
                <a:sym typeface="Arial"/>
              </a:rPr>
              <a:t>q_target</a:t>
            </a:r>
            <a:r>
              <a:rPr b="0" i="0" lang="zh-TW" sz="1400" u="none" cap="none" strike="noStrike">
                <a:solidFill>
                  <a:srgbClr val="000000"/>
                </a:solidFill>
                <a:highlight>
                  <a:srgbClr val="D9D9D9"/>
                </a:highlight>
                <a:latin typeface="Arial"/>
                <a:ea typeface="Arial"/>
                <a:cs typeface="Arial"/>
                <a:sym typeface="Arial"/>
              </a:rPr>
              <a:t>[index, action] = reward + self.gamma*np.max(q_next, axis=1)</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_, self.cost = self.sess.run([self.train, self.loss], feed_dict={self.state_input: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current_state,self.q_target: q_target})</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pic>
        <p:nvPicPr>
          <p:cNvPr id="597" name="Google Shape;597;p40"/>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grpSp>
        <p:nvGrpSpPr>
          <p:cNvPr id="598" name="Google Shape;598;p40"/>
          <p:cNvGrpSpPr/>
          <p:nvPr/>
        </p:nvGrpSpPr>
        <p:grpSpPr>
          <a:xfrm>
            <a:off x="7982635" y="2467425"/>
            <a:ext cx="1306875" cy="301200"/>
            <a:chOff x="5938492" y="2696025"/>
            <a:chExt cx="1445658" cy="301200"/>
          </a:xfrm>
        </p:grpSpPr>
        <p:cxnSp>
          <p:nvCxnSpPr>
            <p:cNvPr id="599" name="Google Shape;599;p40"/>
            <p:cNvCxnSpPr/>
            <p:nvPr/>
          </p:nvCxnSpPr>
          <p:spPr>
            <a:xfrm>
              <a:off x="5938492" y="2939150"/>
              <a:ext cx="831300" cy="0"/>
            </a:xfrm>
            <a:prstGeom prst="straightConnector1">
              <a:avLst/>
            </a:prstGeom>
            <a:noFill/>
            <a:ln cap="flat" cmpd="sng" w="28575">
              <a:solidFill>
                <a:srgbClr val="000000"/>
              </a:solidFill>
              <a:prstDash val="dash"/>
              <a:round/>
              <a:headEnd len="sm" w="sm" type="none"/>
              <a:tailEnd len="sm" w="sm" type="none"/>
            </a:ln>
          </p:spPr>
        </p:cxnSp>
        <p:sp>
          <p:nvSpPr>
            <p:cNvPr id="600" name="Google Shape;600;p40"/>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grpSp>
        <p:nvGrpSpPr>
          <p:cNvPr id="601" name="Google Shape;601;p40"/>
          <p:cNvGrpSpPr/>
          <p:nvPr/>
        </p:nvGrpSpPr>
        <p:grpSpPr>
          <a:xfrm>
            <a:off x="6899" y="2197195"/>
            <a:ext cx="2233455" cy="1377280"/>
            <a:chOff x="6899" y="2197195"/>
            <a:chExt cx="2233455" cy="1377280"/>
          </a:xfrm>
        </p:grpSpPr>
        <p:grpSp>
          <p:nvGrpSpPr>
            <p:cNvPr id="602" name="Google Shape;602;p40"/>
            <p:cNvGrpSpPr/>
            <p:nvPr/>
          </p:nvGrpSpPr>
          <p:grpSpPr>
            <a:xfrm>
              <a:off x="6899" y="2197195"/>
              <a:ext cx="2233455" cy="1023768"/>
              <a:chOff x="6901" y="2643425"/>
              <a:chExt cx="4078624" cy="1672550"/>
            </a:xfrm>
          </p:grpSpPr>
          <p:pic>
            <p:nvPicPr>
              <p:cNvPr id="603" name="Google Shape;603;p40"/>
              <p:cNvPicPr preferRelativeResize="0"/>
              <p:nvPr/>
            </p:nvPicPr>
            <p:blipFill rotWithShape="1">
              <a:blip r:embed="rId4">
                <a:alphaModFix/>
              </a:blip>
              <a:srcRect b="0" l="0" r="0" t="0"/>
              <a:stretch/>
            </p:blipFill>
            <p:spPr>
              <a:xfrm>
                <a:off x="6901" y="2643425"/>
                <a:ext cx="1979999" cy="1672550"/>
              </a:xfrm>
              <a:prstGeom prst="rect">
                <a:avLst/>
              </a:prstGeom>
              <a:noFill/>
              <a:ln>
                <a:noFill/>
              </a:ln>
            </p:spPr>
          </p:pic>
          <p:pic>
            <p:nvPicPr>
              <p:cNvPr id="604" name="Google Shape;604;p40"/>
              <p:cNvPicPr preferRelativeResize="0"/>
              <p:nvPr/>
            </p:nvPicPr>
            <p:blipFill rotWithShape="1">
              <a:blip r:embed="rId4">
                <a:alphaModFix/>
              </a:blip>
              <a:srcRect b="0" l="0" r="0" t="0"/>
              <a:stretch/>
            </p:blipFill>
            <p:spPr>
              <a:xfrm>
                <a:off x="1988101" y="2643425"/>
                <a:ext cx="1979999" cy="1672550"/>
              </a:xfrm>
              <a:prstGeom prst="rect">
                <a:avLst/>
              </a:prstGeom>
              <a:noFill/>
              <a:ln>
                <a:noFill/>
              </a:ln>
            </p:spPr>
          </p:pic>
          <p:sp>
            <p:nvSpPr>
              <p:cNvPr id="605" name="Google Shape;605;p40"/>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606" name="Google Shape;606;p40"/>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607" name="Google Shape;607;p40"/>
            <p:cNvSpPr/>
            <p:nvPr/>
          </p:nvSpPr>
          <p:spPr>
            <a:xfrm flipH="1" rot="-5400000">
              <a:off x="859800" y="2700575"/>
              <a:ext cx="493800" cy="12540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8" name="Google Shape;608;p40"/>
          <p:cNvGrpSpPr/>
          <p:nvPr/>
        </p:nvGrpSpPr>
        <p:grpSpPr>
          <a:xfrm>
            <a:off x="76200" y="3991414"/>
            <a:ext cx="1706399" cy="1149335"/>
            <a:chOff x="5688600" y="921339"/>
            <a:chExt cx="1706399" cy="1149335"/>
          </a:xfrm>
        </p:grpSpPr>
        <p:pic>
          <p:nvPicPr>
            <p:cNvPr id="609" name="Google Shape;609;p40"/>
            <p:cNvPicPr preferRelativeResize="0"/>
            <p:nvPr/>
          </p:nvPicPr>
          <p:blipFill rotWithShape="1">
            <a:blip r:embed="rId5">
              <a:alphaModFix/>
            </a:blip>
            <a:srcRect b="0" l="0" r="0" t="0"/>
            <a:stretch/>
          </p:blipFill>
          <p:spPr>
            <a:xfrm>
              <a:off x="5688600" y="921339"/>
              <a:ext cx="1706399" cy="1149335"/>
            </a:xfrm>
            <a:prstGeom prst="rect">
              <a:avLst/>
            </a:prstGeom>
            <a:noFill/>
            <a:ln>
              <a:noFill/>
            </a:ln>
          </p:spPr>
        </p:pic>
        <p:sp>
          <p:nvSpPr>
            <p:cNvPr id="610" name="Google Shape;610;p40"/>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sp>
        <p:nvSpPr>
          <p:cNvPr id="611" name="Google Shape;611;p40"/>
          <p:cNvSpPr/>
          <p:nvPr/>
        </p:nvSpPr>
        <p:spPr>
          <a:xfrm>
            <a:off x="36125" y="2197200"/>
            <a:ext cx="22335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2" name="Google Shape;612;p40"/>
          <p:cNvGrpSpPr/>
          <p:nvPr/>
        </p:nvGrpSpPr>
        <p:grpSpPr>
          <a:xfrm flipH="1" rot="10800000">
            <a:off x="2472436" y="1746598"/>
            <a:ext cx="1105216" cy="1409581"/>
            <a:chOff x="2252550" y="1530750"/>
            <a:chExt cx="2317500" cy="2677775"/>
          </a:xfrm>
        </p:grpSpPr>
        <p:cxnSp>
          <p:nvCxnSpPr>
            <p:cNvPr id="613" name="Google Shape;613;p40"/>
            <p:cNvCxnSpPr/>
            <p:nvPr/>
          </p:nvCxnSpPr>
          <p:spPr>
            <a:xfrm flipH="1" rot="10800000">
              <a:off x="2252550" y="1530750"/>
              <a:ext cx="1382700" cy="11100"/>
            </a:xfrm>
            <a:prstGeom prst="straightConnector1">
              <a:avLst/>
            </a:prstGeom>
            <a:noFill/>
            <a:ln cap="flat" cmpd="sng" w="28575">
              <a:solidFill>
                <a:srgbClr val="0000FF"/>
              </a:solidFill>
              <a:prstDash val="solid"/>
              <a:round/>
              <a:headEnd len="sm" w="sm" type="none"/>
              <a:tailEnd len="med" w="med" type="stealth"/>
            </a:ln>
          </p:spPr>
        </p:cxnSp>
        <p:cxnSp>
          <p:nvCxnSpPr>
            <p:cNvPr id="614" name="Google Shape;614;p40"/>
            <p:cNvCxnSpPr/>
            <p:nvPr/>
          </p:nvCxnSpPr>
          <p:spPr>
            <a:xfrm>
              <a:off x="2252550" y="1541850"/>
              <a:ext cx="12000" cy="2650200"/>
            </a:xfrm>
            <a:prstGeom prst="straightConnector1">
              <a:avLst/>
            </a:prstGeom>
            <a:noFill/>
            <a:ln cap="flat" cmpd="sng" w="28575">
              <a:solidFill>
                <a:srgbClr val="0000FF"/>
              </a:solidFill>
              <a:prstDash val="solid"/>
              <a:round/>
              <a:headEnd len="sm" w="sm" type="none"/>
              <a:tailEnd len="sm" w="sm" type="none"/>
            </a:ln>
          </p:spPr>
        </p:cxnSp>
        <p:cxnSp>
          <p:nvCxnSpPr>
            <p:cNvPr id="615" name="Google Shape;615;p40"/>
            <p:cNvCxnSpPr/>
            <p:nvPr/>
          </p:nvCxnSpPr>
          <p:spPr>
            <a:xfrm>
              <a:off x="2252550" y="4190825"/>
              <a:ext cx="2317500" cy="17700"/>
            </a:xfrm>
            <a:prstGeom prst="straightConnector1">
              <a:avLst/>
            </a:prstGeom>
            <a:noFill/>
            <a:ln cap="flat" cmpd="sng" w="28575">
              <a:solidFill>
                <a:srgbClr val="0000FF"/>
              </a:solidFill>
              <a:prstDash val="solid"/>
              <a:round/>
              <a:headEnd len="sm" w="sm" type="none"/>
              <a:tailEnd len="sm" w="sm" type="none"/>
            </a:ln>
          </p:spPr>
        </p:cxnSp>
      </p:grpSp>
      <p:grpSp>
        <p:nvGrpSpPr>
          <p:cNvPr id="616" name="Google Shape;616;p40"/>
          <p:cNvGrpSpPr/>
          <p:nvPr/>
        </p:nvGrpSpPr>
        <p:grpSpPr>
          <a:xfrm flipH="1" rot="10800000">
            <a:off x="2540460" y="2209544"/>
            <a:ext cx="999893" cy="1488560"/>
            <a:chOff x="2252550" y="1518150"/>
            <a:chExt cx="769800" cy="2673900"/>
          </a:xfrm>
        </p:grpSpPr>
        <p:cxnSp>
          <p:nvCxnSpPr>
            <p:cNvPr id="617" name="Google Shape;617;p40"/>
            <p:cNvCxnSpPr/>
            <p:nvPr/>
          </p:nvCxnSpPr>
          <p:spPr>
            <a:xfrm flipH="1" rot="10800000">
              <a:off x="2252550" y="1518150"/>
              <a:ext cx="455100" cy="23700"/>
            </a:xfrm>
            <a:prstGeom prst="straightConnector1">
              <a:avLst/>
            </a:prstGeom>
            <a:noFill/>
            <a:ln cap="flat" cmpd="sng" w="28575">
              <a:solidFill>
                <a:srgbClr val="FF0000"/>
              </a:solidFill>
              <a:prstDash val="solid"/>
              <a:round/>
              <a:headEnd len="sm" w="sm" type="none"/>
              <a:tailEnd len="med" w="med" type="stealth"/>
            </a:ln>
          </p:spPr>
        </p:cxnSp>
        <p:cxnSp>
          <p:nvCxnSpPr>
            <p:cNvPr id="618" name="Google Shape;618;p40"/>
            <p:cNvCxnSpPr/>
            <p:nvPr/>
          </p:nvCxnSpPr>
          <p:spPr>
            <a:xfrm>
              <a:off x="2252550" y="1541850"/>
              <a:ext cx="12000" cy="2650200"/>
            </a:xfrm>
            <a:prstGeom prst="straightConnector1">
              <a:avLst/>
            </a:prstGeom>
            <a:noFill/>
            <a:ln cap="flat" cmpd="sng" w="28575">
              <a:solidFill>
                <a:srgbClr val="FF0000"/>
              </a:solidFill>
              <a:prstDash val="solid"/>
              <a:round/>
              <a:headEnd len="sm" w="sm" type="none"/>
              <a:tailEnd len="sm" w="sm" type="none"/>
            </a:ln>
          </p:spPr>
        </p:cxnSp>
        <p:cxnSp>
          <p:nvCxnSpPr>
            <p:cNvPr id="619" name="Google Shape;619;p40"/>
            <p:cNvCxnSpPr/>
            <p:nvPr/>
          </p:nvCxnSpPr>
          <p:spPr>
            <a:xfrm>
              <a:off x="2252550" y="4190825"/>
              <a:ext cx="769800" cy="1200"/>
            </a:xfrm>
            <a:prstGeom prst="straightConnector1">
              <a:avLst/>
            </a:prstGeom>
            <a:noFill/>
            <a:ln cap="flat" cmpd="sng" w="28575">
              <a:solidFill>
                <a:srgbClr val="FF0000"/>
              </a:solidFill>
              <a:prstDash val="solid"/>
              <a:round/>
              <a:headEnd len="sm" w="sm" type="none"/>
              <a:tailEnd len="sm" w="sm" type="non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625" name="Google Shape;625;p41"/>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627" name="Google Shape;627;p4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實作-定義學習方式-3</a:t>
            </a:r>
            <a:endParaRPr b="0" i="0" sz="3000" u="none" cap="none" strike="noStrike">
              <a:solidFill>
                <a:srgbClr val="000000"/>
              </a:solidFill>
              <a:latin typeface="Arial"/>
              <a:ea typeface="Arial"/>
              <a:cs typeface="Arial"/>
              <a:sym typeface="Arial"/>
            </a:endParaRPr>
          </a:p>
        </p:txBody>
      </p:sp>
      <p:sp>
        <p:nvSpPr>
          <p:cNvPr id="628" name="Google Shape;628;p41"/>
          <p:cNvSpPr txBox="1"/>
          <p:nvPr/>
        </p:nvSpPr>
        <p:spPr>
          <a:xfrm>
            <a:off x="2614800" y="891375"/>
            <a:ext cx="65292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learn(self, current_state, reward, next_state, update_params):</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FF00"/>
                </a:highlight>
                <a:latin typeface="Arial"/>
                <a:ea typeface="Arial"/>
                <a:cs typeface="Arial"/>
                <a:sym typeface="Arial"/>
              </a:rPr>
              <a:t>index = np.arange(self.batch_size) # ex: [0, 1, 2, … 31]</a:t>
            </a:r>
            <a:endParaRPr b="0" i="0" sz="1400" u="none" cap="none" strike="noStrike">
              <a:solidFill>
                <a:srgbClr val="000000"/>
              </a:solidFill>
              <a:highlight>
                <a:srgbClr val="FFFF00"/>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q_eval = self.sess.run(self.q_eval, feed_dict={self.state_input: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current_state})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q_next = self.sess.run(self.q_next, feed_dict={self.state_input: next_state})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q_target</a:t>
            </a:r>
            <a:r>
              <a:rPr b="0" i="0" lang="zh-TW" sz="1400" u="none" cap="none" strike="noStrike">
                <a:solidFill>
                  <a:srgbClr val="000000"/>
                </a:solidFill>
                <a:highlight>
                  <a:srgbClr val="FFFF00"/>
                </a:highlight>
                <a:latin typeface="Arial"/>
                <a:ea typeface="Arial"/>
                <a:cs typeface="Arial"/>
                <a:sym typeface="Arial"/>
              </a:rPr>
              <a:t> = q_eval.copy()</a:t>
            </a:r>
            <a:endParaRPr b="0" i="0" sz="1400" u="none" cap="none" strike="noStrike">
              <a:solidFill>
                <a:srgbClr val="000000"/>
              </a:solidFill>
              <a:highlight>
                <a:srgbClr val="FFFF00"/>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q_target</a:t>
            </a:r>
            <a:r>
              <a:rPr b="0" i="0" lang="zh-TW" sz="1400" u="none" cap="none" strike="noStrike">
                <a:solidFill>
                  <a:srgbClr val="000000"/>
                </a:solidFill>
                <a:highlight>
                  <a:srgbClr val="FFFF00"/>
                </a:highlight>
                <a:latin typeface="Arial"/>
                <a:ea typeface="Arial"/>
                <a:cs typeface="Arial"/>
                <a:sym typeface="Arial"/>
              </a:rPr>
              <a:t>[index, action] = </a:t>
            </a:r>
            <a:r>
              <a:rPr b="0" i="0" lang="zh-TW" sz="1400" u="none" cap="none" strike="noStrike">
                <a:solidFill>
                  <a:srgbClr val="000000"/>
                </a:solidFill>
                <a:highlight>
                  <a:srgbClr val="00FF00"/>
                </a:highlight>
                <a:latin typeface="Arial"/>
                <a:ea typeface="Arial"/>
                <a:cs typeface="Arial"/>
                <a:sym typeface="Arial"/>
              </a:rPr>
              <a:t>reward</a:t>
            </a:r>
            <a:r>
              <a:rPr b="0" i="0" lang="zh-TW" sz="1400" u="none" cap="none" strike="noStrike">
                <a:solidFill>
                  <a:srgbClr val="000000"/>
                </a:solidFill>
                <a:highlight>
                  <a:srgbClr val="FFFF00"/>
                </a:highlight>
                <a:latin typeface="Arial"/>
                <a:ea typeface="Arial"/>
                <a:cs typeface="Arial"/>
                <a:sym typeface="Arial"/>
              </a:rPr>
              <a:t> + self.gamma*np.max(</a:t>
            </a:r>
            <a:r>
              <a:rPr b="0" i="0" lang="zh-TW" sz="1400" u="none" cap="none" strike="noStrike">
                <a:solidFill>
                  <a:srgbClr val="000000"/>
                </a:solidFill>
                <a:highlight>
                  <a:srgbClr val="FF0000"/>
                </a:highlight>
                <a:latin typeface="Arial"/>
                <a:ea typeface="Arial"/>
                <a:cs typeface="Arial"/>
                <a:sym typeface="Arial"/>
              </a:rPr>
              <a:t>q_next</a:t>
            </a:r>
            <a:r>
              <a:rPr b="0" i="0" lang="zh-TW" sz="1400" u="none" cap="none" strike="noStrike">
                <a:solidFill>
                  <a:srgbClr val="000000"/>
                </a:solidFill>
                <a:highlight>
                  <a:srgbClr val="FFFF00"/>
                </a:highlight>
                <a:latin typeface="Arial"/>
                <a:ea typeface="Arial"/>
                <a:cs typeface="Arial"/>
                <a:sym typeface="Arial"/>
              </a:rPr>
              <a:t>, axis=1)</a:t>
            </a:r>
            <a:endParaRPr b="0" i="0" sz="1400" u="none" cap="none" strike="noStrike">
              <a:solidFill>
                <a:srgbClr val="000000"/>
              </a:solidFill>
              <a:highlight>
                <a:srgbClr val="FFFF00"/>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FF00"/>
                </a:highlight>
                <a:latin typeface="Arial"/>
                <a:ea typeface="Arial"/>
                <a:cs typeface="Arial"/>
                <a:sym typeface="Arial"/>
              </a:rPr>
              <a:t>_, self.cost = self.sess.run([self.train, self.loss], feed_dict={self.state_input: </a:t>
            </a:r>
            <a:endParaRPr b="0" i="0" sz="1400" u="none" cap="none" strike="noStrike">
              <a:solidFill>
                <a:srgbClr val="000000"/>
              </a:solidFill>
              <a:highlight>
                <a:srgbClr val="FFFF00"/>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FF00"/>
                </a:highlight>
                <a:latin typeface="Arial"/>
                <a:ea typeface="Arial"/>
                <a:cs typeface="Arial"/>
                <a:sym typeface="Arial"/>
              </a:rPr>
              <a:t>current_state,self.q_target: </a:t>
            </a:r>
            <a:r>
              <a:rPr b="0" i="0" lang="zh-TW" sz="1400" u="none" cap="none" strike="noStrike">
                <a:solidFill>
                  <a:srgbClr val="FFFFFF"/>
                </a:solidFill>
                <a:highlight>
                  <a:srgbClr val="0000FF"/>
                </a:highlight>
                <a:latin typeface="Arial"/>
                <a:ea typeface="Arial"/>
                <a:cs typeface="Arial"/>
                <a:sym typeface="Arial"/>
              </a:rPr>
              <a:t>q_target</a:t>
            </a:r>
            <a:r>
              <a:rPr b="0" i="0" lang="zh-TW" sz="1400" u="none" cap="none" strike="noStrike">
                <a:solidFill>
                  <a:srgbClr val="000000"/>
                </a:solidFill>
                <a:highlight>
                  <a:srgbClr val="FFFF00"/>
                </a:highlight>
                <a:latin typeface="Arial"/>
                <a:ea typeface="Arial"/>
                <a:cs typeface="Arial"/>
                <a:sym typeface="Arial"/>
              </a:rPr>
              <a:t>})</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	</a:t>
            </a:r>
            <a:endParaRPr b="0" i="0" sz="1400" u="none" cap="none" strike="noStrike">
              <a:solidFill>
                <a:srgbClr val="000000"/>
              </a:solidFill>
              <a:highlight>
                <a:srgbClr val="D9D9D9"/>
              </a:highlight>
              <a:latin typeface="Arial"/>
              <a:ea typeface="Arial"/>
              <a:cs typeface="Arial"/>
              <a:sym typeface="Arial"/>
            </a:endParaRPr>
          </a:p>
        </p:txBody>
      </p:sp>
      <p:pic>
        <p:nvPicPr>
          <p:cNvPr id="629" name="Google Shape;629;p41"/>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grpSp>
        <p:nvGrpSpPr>
          <p:cNvPr id="630" name="Google Shape;630;p41"/>
          <p:cNvGrpSpPr/>
          <p:nvPr/>
        </p:nvGrpSpPr>
        <p:grpSpPr>
          <a:xfrm>
            <a:off x="7982635" y="1019625"/>
            <a:ext cx="1306875" cy="301200"/>
            <a:chOff x="5938492" y="2696025"/>
            <a:chExt cx="1445658" cy="301200"/>
          </a:xfrm>
        </p:grpSpPr>
        <p:cxnSp>
          <p:nvCxnSpPr>
            <p:cNvPr id="631" name="Google Shape;631;p41"/>
            <p:cNvCxnSpPr/>
            <p:nvPr/>
          </p:nvCxnSpPr>
          <p:spPr>
            <a:xfrm>
              <a:off x="5938492" y="2939150"/>
              <a:ext cx="831300" cy="0"/>
            </a:xfrm>
            <a:prstGeom prst="straightConnector1">
              <a:avLst/>
            </a:prstGeom>
            <a:noFill/>
            <a:ln cap="flat" cmpd="sng" w="28575">
              <a:solidFill>
                <a:srgbClr val="000000"/>
              </a:solidFill>
              <a:prstDash val="dash"/>
              <a:round/>
              <a:headEnd len="sm" w="sm" type="none"/>
              <a:tailEnd len="sm" w="sm" type="none"/>
            </a:ln>
          </p:spPr>
        </p:cxnSp>
        <p:sp>
          <p:nvSpPr>
            <p:cNvPr id="632" name="Google Shape;632;p41"/>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grpSp>
        <p:nvGrpSpPr>
          <p:cNvPr id="633" name="Google Shape;633;p41"/>
          <p:cNvGrpSpPr/>
          <p:nvPr/>
        </p:nvGrpSpPr>
        <p:grpSpPr>
          <a:xfrm>
            <a:off x="6899" y="2197195"/>
            <a:ext cx="2233455" cy="1377280"/>
            <a:chOff x="6899" y="2197195"/>
            <a:chExt cx="2233455" cy="1377280"/>
          </a:xfrm>
        </p:grpSpPr>
        <p:grpSp>
          <p:nvGrpSpPr>
            <p:cNvPr id="634" name="Google Shape;634;p41"/>
            <p:cNvGrpSpPr/>
            <p:nvPr/>
          </p:nvGrpSpPr>
          <p:grpSpPr>
            <a:xfrm>
              <a:off x="6899" y="2197195"/>
              <a:ext cx="2233455" cy="1023768"/>
              <a:chOff x="6901" y="2643425"/>
              <a:chExt cx="4078624" cy="1672550"/>
            </a:xfrm>
          </p:grpSpPr>
          <p:pic>
            <p:nvPicPr>
              <p:cNvPr id="635" name="Google Shape;635;p41"/>
              <p:cNvPicPr preferRelativeResize="0"/>
              <p:nvPr/>
            </p:nvPicPr>
            <p:blipFill rotWithShape="1">
              <a:blip r:embed="rId4">
                <a:alphaModFix/>
              </a:blip>
              <a:srcRect b="0" l="0" r="0" t="0"/>
              <a:stretch/>
            </p:blipFill>
            <p:spPr>
              <a:xfrm>
                <a:off x="6901" y="2643425"/>
                <a:ext cx="1979999" cy="1672550"/>
              </a:xfrm>
              <a:prstGeom prst="rect">
                <a:avLst/>
              </a:prstGeom>
              <a:noFill/>
              <a:ln>
                <a:noFill/>
              </a:ln>
            </p:spPr>
          </p:pic>
          <p:pic>
            <p:nvPicPr>
              <p:cNvPr id="636" name="Google Shape;636;p41"/>
              <p:cNvPicPr preferRelativeResize="0"/>
              <p:nvPr/>
            </p:nvPicPr>
            <p:blipFill rotWithShape="1">
              <a:blip r:embed="rId4">
                <a:alphaModFix/>
              </a:blip>
              <a:srcRect b="0" l="0" r="0" t="0"/>
              <a:stretch/>
            </p:blipFill>
            <p:spPr>
              <a:xfrm>
                <a:off x="1988101" y="2643425"/>
                <a:ext cx="1979999" cy="1672550"/>
              </a:xfrm>
              <a:prstGeom prst="rect">
                <a:avLst/>
              </a:prstGeom>
              <a:noFill/>
              <a:ln>
                <a:noFill/>
              </a:ln>
            </p:spPr>
          </p:pic>
          <p:sp>
            <p:nvSpPr>
              <p:cNvPr id="637" name="Google Shape;637;p41"/>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638" name="Google Shape;638;p41"/>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639" name="Google Shape;639;p41"/>
            <p:cNvSpPr/>
            <p:nvPr/>
          </p:nvSpPr>
          <p:spPr>
            <a:xfrm flipH="1" rot="-5400000">
              <a:off x="859800" y="2700575"/>
              <a:ext cx="493800" cy="12540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0" name="Google Shape;640;p41"/>
          <p:cNvGrpSpPr/>
          <p:nvPr/>
        </p:nvGrpSpPr>
        <p:grpSpPr>
          <a:xfrm>
            <a:off x="76200" y="3991414"/>
            <a:ext cx="1706399" cy="1149335"/>
            <a:chOff x="5688600" y="921339"/>
            <a:chExt cx="1706399" cy="1149335"/>
          </a:xfrm>
        </p:grpSpPr>
        <p:pic>
          <p:nvPicPr>
            <p:cNvPr id="641" name="Google Shape;641;p41"/>
            <p:cNvPicPr preferRelativeResize="0"/>
            <p:nvPr/>
          </p:nvPicPr>
          <p:blipFill rotWithShape="1">
            <a:blip r:embed="rId5">
              <a:alphaModFix/>
            </a:blip>
            <a:srcRect b="0" l="0" r="0" t="0"/>
            <a:stretch/>
          </p:blipFill>
          <p:spPr>
            <a:xfrm>
              <a:off x="5688600" y="921339"/>
              <a:ext cx="1706399" cy="1149335"/>
            </a:xfrm>
            <a:prstGeom prst="rect">
              <a:avLst/>
            </a:prstGeom>
            <a:noFill/>
            <a:ln>
              <a:noFill/>
            </a:ln>
          </p:spPr>
        </p:pic>
        <p:sp>
          <p:nvSpPr>
            <p:cNvPr id="642" name="Google Shape;642;p41"/>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sp>
        <p:nvSpPr>
          <p:cNvPr id="643" name="Google Shape;643;p41"/>
          <p:cNvSpPr/>
          <p:nvPr/>
        </p:nvSpPr>
        <p:spPr>
          <a:xfrm>
            <a:off x="36125" y="2197200"/>
            <a:ext cx="22335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1"/>
          <p:cNvSpPr txBox="1"/>
          <p:nvPr/>
        </p:nvSpPr>
        <p:spPr>
          <a:xfrm>
            <a:off x="3956850" y="3476256"/>
            <a:ext cx="5067300" cy="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FFFF"/>
                </a:solidFill>
                <a:highlight>
                  <a:srgbClr val="0000FF"/>
                </a:highlight>
                <a:latin typeface="Arial"/>
                <a:ea typeface="Arial"/>
                <a:cs typeface="Arial"/>
                <a:sym typeface="Arial"/>
              </a:rPr>
              <a:t>Q(s, a)</a:t>
            </a:r>
            <a:r>
              <a:rPr b="0" i="0" lang="zh-TW" sz="1800" u="none" cap="none" strike="noStrike">
                <a:solidFill>
                  <a:srgbClr val="000000"/>
                </a:solidFill>
                <a:latin typeface="Arial"/>
                <a:ea typeface="Arial"/>
                <a:cs typeface="Arial"/>
                <a:sym typeface="Arial"/>
              </a:rPr>
              <a:t> = </a:t>
            </a:r>
            <a:r>
              <a:rPr b="0" i="0" lang="zh-TW" sz="1800" u="none" cap="none" strike="noStrike">
                <a:solidFill>
                  <a:srgbClr val="000000"/>
                </a:solidFill>
                <a:highlight>
                  <a:srgbClr val="00FF00"/>
                </a:highlight>
                <a:latin typeface="Arial"/>
                <a:ea typeface="Arial"/>
                <a:cs typeface="Arial"/>
                <a:sym typeface="Arial"/>
              </a:rPr>
              <a:t>R(s, a)</a:t>
            </a:r>
            <a:r>
              <a:rPr b="0" i="0" lang="zh-TW" sz="1800" u="none" cap="none" strike="noStrike">
                <a:solidFill>
                  <a:srgbClr val="000000"/>
                </a:solidFill>
                <a:latin typeface="Arial"/>
                <a:ea typeface="Arial"/>
                <a:cs typeface="Arial"/>
                <a:sym typeface="Arial"/>
              </a:rPr>
              <a:t> + max(</a:t>
            </a:r>
            <a:r>
              <a:rPr b="0" i="0" lang="zh-TW" sz="1800" u="none" cap="none" strike="noStrike">
                <a:solidFill>
                  <a:srgbClr val="000000"/>
                </a:solidFill>
                <a:highlight>
                  <a:srgbClr val="FF0000"/>
                </a:highlight>
                <a:latin typeface="Arial"/>
                <a:ea typeface="Arial"/>
                <a:cs typeface="Arial"/>
                <a:sym typeface="Arial"/>
              </a:rPr>
              <a:t>Q(s_, a)</a:t>
            </a:r>
            <a:r>
              <a:rPr b="0" i="0" lang="zh-TW" sz="1800" u="none" cap="none" strike="noStrike">
                <a:solidFill>
                  <a:srgbClr val="000000"/>
                </a:solidFill>
                <a:latin typeface="Arial"/>
                <a:ea typeface="Arial"/>
                <a:cs typeface="Arial"/>
                <a:sym typeface="Arial"/>
              </a:rPr>
              <a:t>)*Gamma</a:t>
            </a:r>
            <a:endParaRPr b="0" i="0" sz="1800" u="none" cap="none" strike="noStrike">
              <a:solidFill>
                <a:srgbClr val="000000"/>
              </a:solidFill>
              <a:latin typeface="Arial"/>
              <a:ea typeface="Arial"/>
              <a:cs typeface="Arial"/>
              <a:sym typeface="Arial"/>
            </a:endParaRPr>
          </a:p>
        </p:txBody>
      </p:sp>
      <p:sp>
        <p:nvSpPr>
          <p:cNvPr id="645" name="Google Shape;645;p41"/>
          <p:cNvSpPr txBox="1"/>
          <p:nvPr/>
        </p:nvSpPr>
        <p:spPr>
          <a:xfrm>
            <a:off x="8359700" y="3734150"/>
            <a:ext cx="867300" cy="7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6" name="Google Shape;646;p41"/>
          <p:cNvGrpSpPr/>
          <p:nvPr/>
        </p:nvGrpSpPr>
        <p:grpSpPr>
          <a:xfrm>
            <a:off x="2400750" y="3722375"/>
            <a:ext cx="6187500" cy="1377300"/>
            <a:chOff x="2324550" y="3722375"/>
            <a:chExt cx="6187500" cy="1377300"/>
          </a:xfrm>
        </p:grpSpPr>
        <p:sp>
          <p:nvSpPr>
            <p:cNvPr id="647" name="Google Shape;647;p41"/>
            <p:cNvSpPr txBox="1"/>
            <p:nvPr/>
          </p:nvSpPr>
          <p:spPr>
            <a:xfrm>
              <a:off x="3044175" y="3918525"/>
              <a:ext cx="1891200" cy="114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[[0.5, 0.3, -0.3, </a:t>
              </a:r>
              <a:r>
                <a:rPr b="0" i="0" lang="zh-TW" sz="1400" u="none" cap="none" strike="noStrike">
                  <a:solidFill>
                    <a:srgbClr val="0000FF"/>
                  </a:solidFill>
                  <a:latin typeface="Arial"/>
                  <a:ea typeface="Arial"/>
                  <a:cs typeface="Arial"/>
                  <a:sym typeface="Arial"/>
                </a:rPr>
                <a:t>1</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 [0.2, </a:t>
              </a:r>
              <a:r>
                <a:rPr b="0" i="0" lang="zh-TW" sz="1400" u="none" cap="none" strike="noStrike">
                  <a:solidFill>
                    <a:srgbClr val="0000FF"/>
                  </a:solidFill>
                  <a:latin typeface="Arial"/>
                  <a:ea typeface="Arial"/>
                  <a:cs typeface="Arial"/>
                  <a:sym typeface="Arial"/>
                </a:rPr>
                <a:t>0.7</a:t>
              </a:r>
              <a:r>
                <a:rPr b="0" i="0" lang="zh-TW" sz="1400" u="none" cap="none" strike="noStrike">
                  <a:solidFill>
                    <a:srgbClr val="000000"/>
                  </a:solidFill>
                  <a:latin typeface="Arial"/>
                  <a:ea typeface="Arial"/>
                  <a:cs typeface="Arial"/>
                  <a:sym typeface="Arial"/>
                </a:rPr>
                <a:t>, -0.5, -1],</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 [0.5, -0.9, 0.6, </a:t>
              </a:r>
              <a:r>
                <a:rPr b="0" i="0" lang="zh-TW" sz="1400" u="none" cap="none" strike="noStrike">
                  <a:solidFill>
                    <a:srgbClr val="0000FF"/>
                  </a:solidFill>
                  <a:latin typeface="Arial"/>
                  <a:ea typeface="Arial"/>
                  <a:cs typeface="Arial"/>
                  <a:sym typeface="Arial"/>
                </a:rPr>
                <a:t>0.2</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1"/>
            <p:cNvSpPr txBox="1"/>
            <p:nvPr/>
          </p:nvSpPr>
          <p:spPr>
            <a:xfrm>
              <a:off x="5787375" y="3918525"/>
              <a:ext cx="2233500" cy="114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r>
                <a:rPr b="0" i="0" lang="zh-TW" sz="1400" u="none" cap="none" strike="noStrike">
                  <a:solidFill>
                    <a:srgbClr val="FF0000"/>
                  </a:solidFill>
                  <a:latin typeface="Arial"/>
                  <a:ea typeface="Arial"/>
                  <a:cs typeface="Arial"/>
                  <a:sym typeface="Arial"/>
                </a:rPr>
                <a:t>0.7</a:t>
              </a:r>
              <a:r>
                <a:rPr b="0" i="0" lang="zh-TW" sz="1400" u="none" cap="none" strike="noStrike">
                  <a:solidFill>
                    <a:srgbClr val="000000"/>
                  </a:solidFill>
                  <a:latin typeface="Arial"/>
                  <a:ea typeface="Arial"/>
                  <a:cs typeface="Arial"/>
                  <a:sym typeface="Arial"/>
                </a:rPr>
                <a:t>, 0.2, -0.1, 0.3],</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r>
                <a:rPr b="0" i="0" lang="zh-TW" sz="1400" u="none" cap="none" strike="noStrike">
                  <a:solidFill>
                    <a:srgbClr val="FF0000"/>
                  </a:solidFill>
                  <a:latin typeface="Arial"/>
                  <a:ea typeface="Arial"/>
                  <a:cs typeface="Arial"/>
                  <a:sym typeface="Arial"/>
                </a:rPr>
                <a:t>0.5</a:t>
              </a:r>
              <a:r>
                <a:rPr b="0" i="0" lang="zh-TW" sz="1400" u="none" cap="none" strike="noStrike">
                  <a:solidFill>
                    <a:srgbClr val="000000"/>
                  </a:solidFill>
                  <a:latin typeface="Arial"/>
                  <a:ea typeface="Arial"/>
                  <a:cs typeface="Arial"/>
                  <a:sym typeface="Arial"/>
                </a:rPr>
                <a:t>, 0.1, -0.4, 1],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[0.1, -0.8, 0.5, </a:t>
              </a:r>
              <a:r>
                <a:rPr b="0" i="0" lang="zh-TW" sz="1400" u="none" cap="none" strike="noStrike">
                  <a:solidFill>
                    <a:srgbClr val="FF0000"/>
                  </a:solidFill>
                  <a:latin typeface="Arial"/>
                  <a:ea typeface="Arial"/>
                  <a:cs typeface="Arial"/>
                  <a:sym typeface="Arial"/>
                </a:rPr>
                <a:t>0.9</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1"/>
            <p:cNvSpPr txBox="1"/>
            <p:nvPr/>
          </p:nvSpPr>
          <p:spPr>
            <a:xfrm>
              <a:off x="4979850" y="3918525"/>
              <a:ext cx="762000" cy="114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[ 0,</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1]</a:t>
              </a:r>
              <a:endParaRPr b="0" i="0" sz="1400" u="none" cap="none" strike="noStrike">
                <a:solidFill>
                  <a:srgbClr val="000000"/>
                </a:solidFill>
                <a:latin typeface="Arial"/>
                <a:ea typeface="Arial"/>
                <a:cs typeface="Arial"/>
                <a:sym typeface="Arial"/>
              </a:endParaRPr>
            </a:p>
          </p:txBody>
        </p:sp>
        <p:sp>
          <p:nvSpPr>
            <p:cNvPr id="650" name="Google Shape;650;p41"/>
            <p:cNvSpPr txBox="1"/>
            <p:nvPr/>
          </p:nvSpPr>
          <p:spPr>
            <a:xfrm>
              <a:off x="5577150" y="4284325"/>
              <a:ext cx="240900" cy="23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51" name="Google Shape;651;p41"/>
            <p:cNvSpPr txBox="1"/>
            <p:nvPr/>
          </p:nvSpPr>
          <p:spPr>
            <a:xfrm>
              <a:off x="4738950" y="4284325"/>
              <a:ext cx="240900" cy="23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52" name="Google Shape;652;p41"/>
            <p:cNvSpPr txBox="1"/>
            <p:nvPr/>
          </p:nvSpPr>
          <p:spPr>
            <a:xfrm>
              <a:off x="7558350" y="4284325"/>
              <a:ext cx="953700" cy="23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*Gamma</a:t>
              </a:r>
              <a:endParaRPr b="0" i="0" sz="1400" u="none" cap="none" strike="noStrike">
                <a:solidFill>
                  <a:srgbClr val="000000"/>
                </a:solidFill>
                <a:latin typeface="Arial"/>
                <a:ea typeface="Arial"/>
                <a:cs typeface="Arial"/>
                <a:sym typeface="Arial"/>
              </a:endParaRPr>
            </a:p>
          </p:txBody>
        </p:sp>
        <p:sp>
          <p:nvSpPr>
            <p:cNvPr id="653" name="Google Shape;653;p41"/>
            <p:cNvSpPr txBox="1"/>
            <p:nvPr/>
          </p:nvSpPr>
          <p:spPr>
            <a:xfrm>
              <a:off x="2324550" y="3722375"/>
              <a:ext cx="953700" cy="137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Batch 32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data0: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data1: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1"/>
            <p:cNvSpPr txBox="1"/>
            <p:nvPr/>
          </p:nvSpPr>
          <p:spPr>
            <a:xfrm>
              <a:off x="2324550" y="4677925"/>
              <a:ext cx="8673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data31:</a:t>
              </a:r>
              <a:endParaRPr b="0" i="0" sz="1400" u="none" cap="none" strike="noStrike">
                <a:solidFill>
                  <a:srgbClr val="000000"/>
                </a:solidFill>
                <a:latin typeface="Arial"/>
                <a:ea typeface="Arial"/>
                <a:cs typeface="Arial"/>
                <a:sym typeface="Arial"/>
              </a:endParaRPr>
            </a:p>
          </p:txBody>
        </p:sp>
      </p:grpSp>
      <p:grpSp>
        <p:nvGrpSpPr>
          <p:cNvPr id="655" name="Google Shape;655;p41"/>
          <p:cNvGrpSpPr/>
          <p:nvPr/>
        </p:nvGrpSpPr>
        <p:grpSpPr>
          <a:xfrm>
            <a:off x="3316725" y="4002200"/>
            <a:ext cx="4232775" cy="243600"/>
            <a:chOff x="3316725" y="4002200"/>
            <a:chExt cx="4232775" cy="243600"/>
          </a:xfrm>
        </p:grpSpPr>
        <p:sp>
          <p:nvSpPr>
            <p:cNvPr id="656" name="Google Shape;656;p41"/>
            <p:cNvSpPr/>
            <p:nvPr/>
          </p:nvSpPr>
          <p:spPr>
            <a:xfrm>
              <a:off x="6102300" y="4002200"/>
              <a:ext cx="1447200" cy="243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1"/>
            <p:cNvSpPr/>
            <p:nvPr/>
          </p:nvSpPr>
          <p:spPr>
            <a:xfrm>
              <a:off x="5264100" y="4002200"/>
              <a:ext cx="350100" cy="243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1"/>
            <p:cNvSpPr/>
            <p:nvPr/>
          </p:nvSpPr>
          <p:spPr>
            <a:xfrm>
              <a:off x="3316725" y="4002200"/>
              <a:ext cx="1306800" cy="243600"/>
            </a:xfrm>
            <a:prstGeom prst="rect">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9" name="Google Shape;659;p41"/>
          <p:cNvGrpSpPr/>
          <p:nvPr/>
        </p:nvGrpSpPr>
        <p:grpSpPr>
          <a:xfrm>
            <a:off x="3316725" y="4230800"/>
            <a:ext cx="4232775" cy="243600"/>
            <a:chOff x="3316725" y="4002200"/>
            <a:chExt cx="4232775" cy="243600"/>
          </a:xfrm>
        </p:grpSpPr>
        <p:sp>
          <p:nvSpPr>
            <p:cNvPr id="660" name="Google Shape;660;p41"/>
            <p:cNvSpPr/>
            <p:nvPr/>
          </p:nvSpPr>
          <p:spPr>
            <a:xfrm>
              <a:off x="6102300" y="4002200"/>
              <a:ext cx="1447200" cy="243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1"/>
            <p:cNvSpPr/>
            <p:nvPr/>
          </p:nvSpPr>
          <p:spPr>
            <a:xfrm>
              <a:off x="5264100" y="4002200"/>
              <a:ext cx="350100" cy="243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1"/>
            <p:cNvSpPr/>
            <p:nvPr/>
          </p:nvSpPr>
          <p:spPr>
            <a:xfrm>
              <a:off x="3316725" y="4002200"/>
              <a:ext cx="1306800" cy="243600"/>
            </a:xfrm>
            <a:prstGeom prst="rect">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668" name="Google Shape;668;p42"/>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670" name="Google Shape;670;p4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實作-定義學習方式-4</a:t>
            </a:r>
            <a:endParaRPr b="0" i="0" sz="3000" u="none" cap="none" strike="noStrike">
              <a:solidFill>
                <a:srgbClr val="000000"/>
              </a:solidFill>
              <a:latin typeface="Arial"/>
              <a:ea typeface="Arial"/>
              <a:cs typeface="Arial"/>
              <a:sym typeface="Arial"/>
            </a:endParaRPr>
          </a:p>
        </p:txBody>
      </p:sp>
      <p:sp>
        <p:nvSpPr>
          <p:cNvPr id="671" name="Google Shape;671;p42"/>
          <p:cNvSpPr txBox="1"/>
          <p:nvPr/>
        </p:nvSpPr>
        <p:spPr>
          <a:xfrm>
            <a:off x="2614800" y="891375"/>
            <a:ext cx="68289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epsilon = 0.9,  #保守程度，越大就越容易用Q值大小來採取行動；</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epsilon_increase = 0.01,#</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choose_action(self, current_state):</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if np.random.uniform() &lt; </a:t>
            </a:r>
            <a:r>
              <a:rPr b="0" i="0" lang="zh-TW" sz="1400" u="none" cap="none" strike="noStrike">
                <a:solidFill>
                  <a:srgbClr val="000000"/>
                </a:solidFill>
                <a:highlight>
                  <a:srgbClr val="FF0000"/>
                </a:highlight>
                <a:latin typeface="Arial"/>
                <a:ea typeface="Arial"/>
                <a:cs typeface="Arial"/>
                <a:sym typeface="Arial"/>
              </a:rPr>
              <a:t>self.epsilon</a:t>
            </a:r>
            <a:r>
              <a:rPr b="0" i="0" lang="zh-TW" sz="1400" u="none" cap="none" strike="noStrike">
                <a:solidFill>
                  <a:srgbClr val="000000"/>
                </a:solidFill>
                <a:highlight>
                  <a:srgbClr val="D9D9D9"/>
                </a:highlight>
                <a:latin typeface="Arial"/>
                <a:ea typeface="Arial"/>
                <a:cs typeface="Arial"/>
                <a:sym typeface="Arial"/>
              </a:rPr>
              <a:t>:</a:t>
            </a:r>
            <a:r>
              <a:rPr b="0" i="0" lang="zh-TW" sz="1400" u="none" cap="none" strike="noStrike">
                <a:solidFill>
                  <a:srgbClr val="000000"/>
                </a:solidFill>
                <a:latin typeface="Arial"/>
                <a:ea typeface="Arial"/>
                <a:cs typeface="Arial"/>
                <a:sym typeface="Arial"/>
              </a:rPr>
              <a:t> #利用epsilon控制冒險程度</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#選擇產生估計Q值較大的行動</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q_eval = self.sess.run(self.q_eval, feed_dict={self.state_input: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current_state[np.newaxis,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self.action = np.argmax(q_eval)</a:t>
            </a:r>
            <a:endParaRPr b="0" i="0" sz="1400" u="none" cap="none" strike="noStrike">
              <a:solidFill>
                <a:srgbClr val="000000"/>
              </a:solidFill>
              <a:highlight>
                <a:srgbClr val="D9D9D9"/>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else: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#採取隨機行動</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self.action = np.random.randint(0, self.n_actions)</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return self.action</a:t>
            </a:r>
            <a:r>
              <a:rPr b="0" i="0" lang="zh-TW" sz="1400" u="none" cap="none" strike="noStrike">
                <a:solidFill>
                  <a:srgbClr val="000000"/>
                </a:solidFill>
                <a:latin typeface="Arial"/>
                <a:ea typeface="Arial"/>
                <a:cs typeface="Arial"/>
                <a:sym typeface="Arial"/>
              </a:rPr>
              <a:t> #輸出‘不同動作’對應的Q值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learn(self, current_state, reward, next_state, update_params):</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increasing epsilon</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self.epsilon </a:t>
            </a:r>
            <a:r>
              <a:rPr b="0" i="0" lang="zh-TW" sz="1400" u="none" cap="none" strike="noStrike">
                <a:solidFill>
                  <a:srgbClr val="000000"/>
                </a:solidFill>
                <a:highlight>
                  <a:srgbClr val="D9D9D9"/>
                </a:highlight>
                <a:latin typeface="Arial"/>
                <a:ea typeface="Arial"/>
                <a:cs typeface="Arial"/>
                <a:sym typeface="Arial"/>
              </a:rPr>
              <a:t>= self.epsilon + self.epsilon_increase if self.epsilon &lt;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self.epsilon_max else self.epsilon_max</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pic>
        <p:nvPicPr>
          <p:cNvPr id="672" name="Google Shape;672;p42"/>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grpSp>
        <p:nvGrpSpPr>
          <p:cNvPr id="673" name="Google Shape;673;p42"/>
          <p:cNvGrpSpPr/>
          <p:nvPr/>
        </p:nvGrpSpPr>
        <p:grpSpPr>
          <a:xfrm>
            <a:off x="7982635" y="4067625"/>
            <a:ext cx="1306875" cy="301200"/>
            <a:chOff x="5938492" y="2696025"/>
            <a:chExt cx="1445658" cy="301200"/>
          </a:xfrm>
        </p:grpSpPr>
        <p:cxnSp>
          <p:nvCxnSpPr>
            <p:cNvPr id="674" name="Google Shape;674;p42"/>
            <p:cNvCxnSpPr/>
            <p:nvPr/>
          </p:nvCxnSpPr>
          <p:spPr>
            <a:xfrm>
              <a:off x="5938492" y="2939150"/>
              <a:ext cx="831300" cy="0"/>
            </a:xfrm>
            <a:prstGeom prst="straightConnector1">
              <a:avLst/>
            </a:prstGeom>
            <a:noFill/>
            <a:ln cap="flat" cmpd="sng" w="28575">
              <a:solidFill>
                <a:srgbClr val="000000"/>
              </a:solidFill>
              <a:prstDash val="dash"/>
              <a:round/>
              <a:headEnd len="sm" w="sm" type="none"/>
              <a:tailEnd len="sm" w="sm" type="none"/>
            </a:ln>
          </p:spPr>
        </p:cxnSp>
        <p:sp>
          <p:nvSpPr>
            <p:cNvPr id="675" name="Google Shape;675;p42"/>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grpSp>
        <p:nvGrpSpPr>
          <p:cNvPr id="676" name="Google Shape;676;p42"/>
          <p:cNvGrpSpPr/>
          <p:nvPr/>
        </p:nvGrpSpPr>
        <p:grpSpPr>
          <a:xfrm>
            <a:off x="6899" y="2197195"/>
            <a:ext cx="2233455" cy="1377280"/>
            <a:chOff x="6899" y="2197195"/>
            <a:chExt cx="2233455" cy="1377280"/>
          </a:xfrm>
        </p:grpSpPr>
        <p:grpSp>
          <p:nvGrpSpPr>
            <p:cNvPr id="677" name="Google Shape;677;p42"/>
            <p:cNvGrpSpPr/>
            <p:nvPr/>
          </p:nvGrpSpPr>
          <p:grpSpPr>
            <a:xfrm>
              <a:off x="6899" y="2197195"/>
              <a:ext cx="2233455" cy="1023768"/>
              <a:chOff x="6901" y="2643425"/>
              <a:chExt cx="4078624" cy="1672550"/>
            </a:xfrm>
          </p:grpSpPr>
          <p:pic>
            <p:nvPicPr>
              <p:cNvPr id="678" name="Google Shape;678;p42"/>
              <p:cNvPicPr preferRelativeResize="0"/>
              <p:nvPr/>
            </p:nvPicPr>
            <p:blipFill rotWithShape="1">
              <a:blip r:embed="rId4">
                <a:alphaModFix/>
              </a:blip>
              <a:srcRect b="0" l="0" r="0" t="0"/>
              <a:stretch/>
            </p:blipFill>
            <p:spPr>
              <a:xfrm>
                <a:off x="6901" y="2643425"/>
                <a:ext cx="1979999" cy="1672550"/>
              </a:xfrm>
              <a:prstGeom prst="rect">
                <a:avLst/>
              </a:prstGeom>
              <a:noFill/>
              <a:ln>
                <a:noFill/>
              </a:ln>
            </p:spPr>
          </p:pic>
          <p:pic>
            <p:nvPicPr>
              <p:cNvPr id="679" name="Google Shape;679;p42"/>
              <p:cNvPicPr preferRelativeResize="0"/>
              <p:nvPr/>
            </p:nvPicPr>
            <p:blipFill rotWithShape="1">
              <a:blip r:embed="rId4">
                <a:alphaModFix/>
              </a:blip>
              <a:srcRect b="0" l="0" r="0" t="0"/>
              <a:stretch/>
            </p:blipFill>
            <p:spPr>
              <a:xfrm>
                <a:off x="1988101" y="2643425"/>
                <a:ext cx="1979999" cy="1672550"/>
              </a:xfrm>
              <a:prstGeom prst="rect">
                <a:avLst/>
              </a:prstGeom>
              <a:noFill/>
              <a:ln>
                <a:noFill/>
              </a:ln>
            </p:spPr>
          </p:pic>
          <p:sp>
            <p:nvSpPr>
              <p:cNvPr id="680" name="Google Shape;680;p42"/>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681" name="Google Shape;681;p42"/>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682" name="Google Shape;682;p42"/>
            <p:cNvSpPr/>
            <p:nvPr/>
          </p:nvSpPr>
          <p:spPr>
            <a:xfrm flipH="1" rot="-5400000">
              <a:off x="859800" y="2700575"/>
              <a:ext cx="493800" cy="12540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 name="Google Shape;683;p42"/>
          <p:cNvGrpSpPr/>
          <p:nvPr/>
        </p:nvGrpSpPr>
        <p:grpSpPr>
          <a:xfrm>
            <a:off x="76200" y="3991414"/>
            <a:ext cx="1706399" cy="1149335"/>
            <a:chOff x="5688600" y="921339"/>
            <a:chExt cx="1706399" cy="1149335"/>
          </a:xfrm>
        </p:grpSpPr>
        <p:pic>
          <p:nvPicPr>
            <p:cNvPr id="684" name="Google Shape;684;p42"/>
            <p:cNvPicPr preferRelativeResize="0"/>
            <p:nvPr/>
          </p:nvPicPr>
          <p:blipFill rotWithShape="1">
            <a:blip r:embed="rId5">
              <a:alphaModFix/>
            </a:blip>
            <a:srcRect b="0" l="0" r="0" t="0"/>
            <a:stretch/>
          </p:blipFill>
          <p:spPr>
            <a:xfrm>
              <a:off x="5688600" y="921339"/>
              <a:ext cx="1706399" cy="1149335"/>
            </a:xfrm>
            <a:prstGeom prst="rect">
              <a:avLst/>
            </a:prstGeom>
            <a:noFill/>
            <a:ln>
              <a:noFill/>
            </a:ln>
          </p:spPr>
        </p:pic>
        <p:sp>
          <p:nvSpPr>
            <p:cNvPr id="685" name="Google Shape;685;p42"/>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sp>
        <p:nvSpPr>
          <p:cNvPr id="686" name="Google Shape;686;p42"/>
          <p:cNvSpPr/>
          <p:nvPr/>
        </p:nvSpPr>
        <p:spPr>
          <a:xfrm>
            <a:off x="36125" y="2197200"/>
            <a:ext cx="22335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7" name="Google Shape;687;p42"/>
          <p:cNvGrpSpPr/>
          <p:nvPr/>
        </p:nvGrpSpPr>
        <p:grpSpPr>
          <a:xfrm>
            <a:off x="5854200" y="1705425"/>
            <a:ext cx="1529950" cy="301200"/>
            <a:chOff x="5854200" y="2696025"/>
            <a:chExt cx="1529950" cy="301200"/>
          </a:xfrm>
        </p:grpSpPr>
        <p:cxnSp>
          <p:nvCxnSpPr>
            <p:cNvPr id="688" name="Google Shape;688;p42"/>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689" name="Google Shape;689;p42"/>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sp>
        <p:nvSpPr>
          <p:cNvPr id="690" name="Google Shape;690;p42"/>
          <p:cNvSpPr/>
          <p:nvPr/>
        </p:nvSpPr>
        <p:spPr>
          <a:xfrm>
            <a:off x="2708800" y="4444300"/>
            <a:ext cx="5615100" cy="6993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idx="1" type="body"/>
          </p:nvPr>
        </p:nvSpPr>
        <p:spPr>
          <a:xfrm>
            <a:off x="1107675" y="2061250"/>
            <a:ext cx="2292300" cy="808800"/>
          </a:xfrm>
          <a:prstGeom prst="rect">
            <a:avLst/>
          </a:prstGeom>
          <a:noFill/>
          <a:ln>
            <a:noFill/>
          </a:ln>
        </p:spPr>
        <p:txBody>
          <a:bodyPr anchorCtr="0" anchor="ctr" bIns="26775" lIns="26775" spcFirstLastPara="1" rIns="26775" wrap="square" tIns="26775">
            <a:noAutofit/>
          </a:bodyPr>
          <a:lstStyle/>
          <a:p>
            <a:pPr indent="-76200" lvl="0" marL="228600" marR="0" rtl="0" algn="l">
              <a:lnSpc>
                <a:spcPct val="100000"/>
              </a:lnSpc>
              <a:spcBef>
                <a:spcPts val="0"/>
              </a:spcBef>
              <a:spcAft>
                <a:spcPts val="0"/>
              </a:spcAft>
              <a:buClr>
                <a:srgbClr val="000000"/>
              </a:buClr>
              <a:buSzPts val="2400"/>
              <a:buFont typeface="Helvetica Neue"/>
              <a:buNone/>
            </a:pPr>
            <a:r>
              <a:rPr b="1" i="0" lang="zh-TW" sz="3600" u="none" cap="none" strike="noStrike">
                <a:solidFill>
                  <a:srgbClr val="000000"/>
                </a:solidFill>
                <a:latin typeface="Arial"/>
                <a:ea typeface="Arial"/>
                <a:cs typeface="Arial"/>
                <a:sym typeface="Arial"/>
              </a:rPr>
              <a:t>課程內容</a:t>
            </a:r>
            <a:endParaRPr b="1" i="0" sz="3600" u="none" cap="none" strike="noStrike">
              <a:solidFill>
                <a:srgbClr val="000000"/>
              </a:solidFill>
              <a:latin typeface="Arial"/>
              <a:ea typeface="Arial"/>
              <a:cs typeface="Arial"/>
              <a:sym typeface="Arial"/>
            </a:endParaRPr>
          </a:p>
        </p:txBody>
      </p:sp>
      <p:sp>
        <p:nvSpPr>
          <p:cNvPr id="101" name="Google Shape;101;p16"/>
          <p:cNvSpPr/>
          <p:nvPr/>
        </p:nvSpPr>
        <p:spPr>
          <a:xfrm>
            <a:off x="4122500" y="183000"/>
            <a:ext cx="4680900" cy="46716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 name="Google Shape;102;p16"/>
          <p:cNvCxnSpPr/>
          <p:nvPr/>
        </p:nvCxnSpPr>
        <p:spPr>
          <a:xfrm flipH="1" rot="10800000">
            <a:off x="557800" y="2793325"/>
            <a:ext cx="3294000" cy="9600"/>
          </a:xfrm>
          <a:prstGeom prst="straightConnector1">
            <a:avLst/>
          </a:prstGeom>
          <a:noFill/>
          <a:ln cap="flat" cmpd="sng" w="38100">
            <a:solidFill>
              <a:srgbClr val="B4A7D6"/>
            </a:solidFill>
            <a:prstDash val="solid"/>
            <a:round/>
            <a:headEnd len="sm" w="sm" type="none"/>
            <a:tailEnd len="sm" w="sm" type="none"/>
          </a:ln>
        </p:spPr>
      </p:cxnSp>
      <p:sp>
        <p:nvSpPr>
          <p:cNvPr id="103" name="Google Shape;103;p16"/>
          <p:cNvSpPr txBox="1"/>
          <p:nvPr/>
        </p:nvSpPr>
        <p:spPr>
          <a:xfrm>
            <a:off x="4032350" y="775025"/>
            <a:ext cx="4948500" cy="3762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95959"/>
              </a:buClr>
              <a:buSzPts val="1800"/>
              <a:buFont typeface="Arial"/>
              <a:buChar char="●"/>
            </a:pPr>
            <a:r>
              <a:rPr b="1" i="0" lang="zh-TW" sz="1800" u="none" cap="none" strike="noStrike">
                <a:solidFill>
                  <a:srgbClr val="595959"/>
                </a:solidFill>
                <a:latin typeface="Arial"/>
                <a:ea typeface="Arial"/>
                <a:cs typeface="Arial"/>
                <a:sym typeface="Arial"/>
              </a:rPr>
              <a:t>軟實力</a:t>
            </a:r>
            <a:endParaRPr b="1" i="0" sz="1800" u="none" cap="none" strike="noStrike">
              <a:solidFill>
                <a:srgbClr val="595959"/>
              </a:solidFill>
              <a:latin typeface="Arial"/>
              <a:ea typeface="Arial"/>
              <a:cs typeface="Arial"/>
              <a:sym typeface="Arial"/>
            </a:endParaRPr>
          </a:p>
          <a:p>
            <a:pPr indent="-342900" lvl="1" marL="914400" marR="0" rtl="0" algn="l">
              <a:lnSpc>
                <a:spcPct val="115000"/>
              </a:lnSpc>
              <a:spcBef>
                <a:spcPts val="0"/>
              </a:spcBef>
              <a:spcAft>
                <a:spcPts val="0"/>
              </a:spcAft>
              <a:buClr>
                <a:srgbClr val="595959"/>
              </a:buClr>
              <a:buSzPts val="1800"/>
              <a:buFont typeface="Arial"/>
              <a:buChar char="○"/>
            </a:pPr>
            <a:r>
              <a:rPr b="0" i="0" lang="zh-TW" sz="1800" u="none" cap="none" strike="noStrike">
                <a:solidFill>
                  <a:srgbClr val="595959"/>
                </a:solidFill>
                <a:latin typeface="Arial"/>
                <a:ea typeface="Arial"/>
                <a:cs typeface="Arial"/>
                <a:sym typeface="Arial"/>
              </a:rPr>
              <a:t>了解 Reinforcement Learning 的基本概念</a:t>
            </a:r>
            <a:endParaRPr b="0" i="0" sz="1800" u="none" cap="none" strike="noStrike">
              <a:solidFill>
                <a:srgbClr val="595959"/>
              </a:solidFill>
              <a:latin typeface="Arial"/>
              <a:ea typeface="Arial"/>
              <a:cs typeface="Arial"/>
              <a:sym typeface="Arial"/>
            </a:endParaRPr>
          </a:p>
          <a:p>
            <a:pPr indent="-342900" lvl="1" marL="914400" marR="0" rtl="0" algn="l">
              <a:lnSpc>
                <a:spcPct val="115000"/>
              </a:lnSpc>
              <a:spcBef>
                <a:spcPts val="0"/>
              </a:spcBef>
              <a:spcAft>
                <a:spcPts val="0"/>
              </a:spcAft>
              <a:buClr>
                <a:srgbClr val="595959"/>
              </a:buClr>
              <a:buSzPts val="1800"/>
              <a:buFont typeface="Arial"/>
              <a:buChar char="○"/>
            </a:pPr>
            <a:r>
              <a:rPr b="0" i="0" lang="zh-TW" sz="1800" u="none" cap="none" strike="noStrike">
                <a:solidFill>
                  <a:srgbClr val="595959"/>
                </a:solidFill>
                <a:latin typeface="Arial"/>
                <a:ea typeface="Arial"/>
                <a:cs typeface="Arial"/>
                <a:sym typeface="Arial"/>
              </a:rPr>
              <a:t>理解進階Deep Q方法</a:t>
            </a:r>
            <a:endParaRPr b="0" i="0" sz="1800" u="none" cap="none" strike="noStrike">
              <a:solidFill>
                <a:srgbClr val="595959"/>
              </a:solidFill>
              <a:latin typeface="Arial"/>
              <a:ea typeface="Arial"/>
              <a:cs typeface="Arial"/>
              <a:sym typeface="Arial"/>
            </a:endParaRPr>
          </a:p>
          <a:p>
            <a:pPr indent="-342900" lvl="1" marL="914400" marR="0" rtl="0" algn="l">
              <a:lnSpc>
                <a:spcPct val="115000"/>
              </a:lnSpc>
              <a:spcBef>
                <a:spcPts val="0"/>
              </a:spcBef>
              <a:spcAft>
                <a:spcPts val="0"/>
              </a:spcAft>
              <a:buClr>
                <a:srgbClr val="595959"/>
              </a:buClr>
              <a:buSzPts val="1800"/>
              <a:buFont typeface="Arial"/>
              <a:buChar char="○"/>
            </a:pPr>
            <a:r>
              <a:rPr b="0" i="0" lang="zh-TW" sz="1800" u="none" cap="none" strike="noStrike">
                <a:solidFill>
                  <a:srgbClr val="595959"/>
                </a:solidFill>
                <a:latin typeface="Arial"/>
                <a:ea typeface="Arial"/>
                <a:cs typeface="Arial"/>
                <a:sym typeface="Arial"/>
              </a:rPr>
              <a:t>理解 Policy Gradient的概念</a:t>
            </a:r>
            <a:endParaRPr b="0" i="0" sz="1800" u="none" cap="none" strike="noStrike">
              <a:solidFill>
                <a:srgbClr val="595959"/>
              </a:solidFill>
              <a:latin typeface="Arial"/>
              <a:ea typeface="Arial"/>
              <a:cs typeface="Arial"/>
              <a:sym typeface="Arial"/>
            </a:endParaRPr>
          </a:p>
          <a:p>
            <a:pPr indent="-342900" lvl="0" marL="457200" marR="0" rtl="0" algn="l">
              <a:lnSpc>
                <a:spcPct val="115000"/>
              </a:lnSpc>
              <a:spcBef>
                <a:spcPts val="0"/>
              </a:spcBef>
              <a:spcAft>
                <a:spcPts val="0"/>
              </a:spcAft>
              <a:buClr>
                <a:srgbClr val="595959"/>
              </a:buClr>
              <a:buSzPts val="1800"/>
              <a:buFont typeface="Arial"/>
              <a:buChar char="●"/>
            </a:pPr>
            <a:r>
              <a:rPr b="1" i="0" lang="zh-TW" sz="1800" u="none" cap="none" strike="noStrike">
                <a:solidFill>
                  <a:srgbClr val="595959"/>
                </a:solidFill>
                <a:latin typeface="Arial"/>
                <a:ea typeface="Arial"/>
                <a:cs typeface="Arial"/>
                <a:sym typeface="Arial"/>
              </a:rPr>
              <a:t>硬實力</a:t>
            </a:r>
            <a:endParaRPr b="1" i="0" sz="1800" u="none" cap="none" strike="noStrike">
              <a:solidFill>
                <a:srgbClr val="595959"/>
              </a:solidFill>
              <a:latin typeface="Arial"/>
              <a:ea typeface="Arial"/>
              <a:cs typeface="Arial"/>
              <a:sym typeface="Arial"/>
            </a:endParaRPr>
          </a:p>
          <a:p>
            <a:pPr indent="-342900" lvl="1" marL="914400" marR="0" rtl="0" algn="l">
              <a:lnSpc>
                <a:spcPct val="115000"/>
              </a:lnSpc>
              <a:spcBef>
                <a:spcPts val="0"/>
              </a:spcBef>
              <a:spcAft>
                <a:spcPts val="0"/>
              </a:spcAft>
              <a:buClr>
                <a:srgbClr val="595959"/>
              </a:buClr>
              <a:buSzPts val="1800"/>
              <a:buFont typeface="Arial"/>
              <a:buChar char="○"/>
            </a:pPr>
            <a:r>
              <a:rPr b="0" i="0" lang="zh-TW" sz="1800" u="none" cap="none" strike="noStrike">
                <a:solidFill>
                  <a:srgbClr val="595959"/>
                </a:solidFill>
                <a:latin typeface="Arial"/>
                <a:ea typeface="Arial"/>
                <a:cs typeface="Arial"/>
                <a:sym typeface="Arial"/>
              </a:rPr>
              <a:t>用 tensorflow 實作 policy-based 強化學習算法如 Policy Gradients</a:t>
            </a:r>
            <a:endParaRPr b="0" i="0" sz="1800" u="none" cap="none" strike="noStrike">
              <a:solidFill>
                <a:srgbClr val="595959"/>
              </a:solidFill>
              <a:latin typeface="Arial"/>
              <a:ea typeface="Arial"/>
              <a:cs typeface="Arial"/>
              <a:sym typeface="Arial"/>
            </a:endParaRPr>
          </a:p>
          <a:p>
            <a:pPr indent="-342900" lvl="1" marL="914400" marR="0" rtl="0" algn="l">
              <a:lnSpc>
                <a:spcPct val="115000"/>
              </a:lnSpc>
              <a:spcBef>
                <a:spcPts val="0"/>
              </a:spcBef>
              <a:spcAft>
                <a:spcPts val="0"/>
              </a:spcAft>
              <a:buClr>
                <a:srgbClr val="595959"/>
              </a:buClr>
              <a:buSzPts val="1800"/>
              <a:buFont typeface="Arial"/>
              <a:buChar char="○"/>
            </a:pPr>
            <a:r>
              <a:rPr b="0" i="0" lang="zh-TW" sz="1800" u="none" cap="none" strike="noStrike">
                <a:solidFill>
                  <a:srgbClr val="595959"/>
                </a:solidFill>
                <a:latin typeface="Arial"/>
                <a:ea typeface="Arial"/>
                <a:cs typeface="Arial"/>
                <a:sym typeface="Arial"/>
              </a:rPr>
              <a:t>用AI瘋狂打電動</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696" name="Google Shape;696;p43"/>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698" name="Google Shape;698;p43"/>
          <p:cNvSpPr txBox="1"/>
          <p:nvPr/>
        </p:nvSpPr>
        <p:spPr>
          <a:xfrm>
            <a:off x="311700" y="178350"/>
            <a:ext cx="92895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 實作-儲存和回復model參數</a:t>
            </a:r>
            <a:endParaRPr b="0" i="0" sz="3000" u="none" cap="none" strike="noStrike">
              <a:solidFill>
                <a:srgbClr val="000000"/>
              </a:solidFill>
              <a:latin typeface="Arial"/>
              <a:ea typeface="Arial"/>
              <a:cs typeface="Arial"/>
              <a:sym typeface="Arial"/>
            </a:endParaRPr>
          </a:p>
        </p:txBody>
      </p:sp>
      <p:sp>
        <p:nvSpPr>
          <p:cNvPr id="699" name="Google Shape;699;p43"/>
          <p:cNvSpPr txBox="1"/>
          <p:nvPr/>
        </p:nvSpPr>
        <p:spPr>
          <a:xfrm>
            <a:off x="2614800" y="891375"/>
            <a:ext cx="69864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self.sess = tf.Session() </a:t>
            </a:r>
            <a:r>
              <a:rPr b="0" i="0" lang="zh-TW" sz="1400" u="none" cap="none" strike="noStrike">
                <a:solidFill>
                  <a:srgbClr val="000000"/>
                </a:solidFill>
                <a:latin typeface="Arial"/>
                <a:ea typeface="Arial"/>
                <a:cs typeface="Arial"/>
                <a:sym typeface="Arial"/>
              </a:rPr>
              <a:t>#宣告session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model_save(self, model_name):</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 = tf.train.Saver()</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saver.save(self.sess, "saved_models/{}.ckpt".format(model_name))</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model_restore(self, model_name):</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 = tf.train.Saver()</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saver.restore(self.sess, "saved_models/{}.ckpt".format(model_name))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grpSp>
        <p:nvGrpSpPr>
          <p:cNvPr id="700" name="Google Shape;700;p43"/>
          <p:cNvGrpSpPr/>
          <p:nvPr/>
        </p:nvGrpSpPr>
        <p:grpSpPr>
          <a:xfrm>
            <a:off x="5701800" y="1476825"/>
            <a:ext cx="1529950" cy="301200"/>
            <a:chOff x="5854200" y="2696025"/>
            <a:chExt cx="1529950" cy="301200"/>
          </a:xfrm>
        </p:grpSpPr>
        <p:cxnSp>
          <p:nvCxnSpPr>
            <p:cNvPr id="701" name="Google Shape;701;p43"/>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702" name="Google Shape;702;p43"/>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grpSp>
      <p:grpSp>
        <p:nvGrpSpPr>
          <p:cNvPr id="703" name="Google Shape;703;p43"/>
          <p:cNvGrpSpPr/>
          <p:nvPr/>
        </p:nvGrpSpPr>
        <p:grpSpPr>
          <a:xfrm>
            <a:off x="5930400" y="2238825"/>
            <a:ext cx="1529950" cy="301200"/>
            <a:chOff x="5854200" y="2696025"/>
            <a:chExt cx="1529950" cy="301200"/>
          </a:xfrm>
        </p:grpSpPr>
        <p:cxnSp>
          <p:nvCxnSpPr>
            <p:cNvPr id="704" name="Google Shape;704;p43"/>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705" name="Google Shape;705;p43"/>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grpSp>
      <p:pic>
        <p:nvPicPr>
          <p:cNvPr id="706" name="Google Shape;706;p43"/>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grpSp>
        <p:nvGrpSpPr>
          <p:cNvPr id="707" name="Google Shape;707;p43"/>
          <p:cNvGrpSpPr/>
          <p:nvPr/>
        </p:nvGrpSpPr>
        <p:grpSpPr>
          <a:xfrm>
            <a:off x="76200" y="3991414"/>
            <a:ext cx="1706399" cy="1149335"/>
            <a:chOff x="5688600" y="921339"/>
            <a:chExt cx="1706399" cy="1149335"/>
          </a:xfrm>
        </p:grpSpPr>
        <p:pic>
          <p:nvPicPr>
            <p:cNvPr id="708" name="Google Shape;708;p43"/>
            <p:cNvPicPr preferRelativeResize="0"/>
            <p:nvPr/>
          </p:nvPicPr>
          <p:blipFill rotWithShape="1">
            <a:blip r:embed="rId4">
              <a:alphaModFix/>
            </a:blip>
            <a:srcRect b="0" l="0" r="0" t="0"/>
            <a:stretch/>
          </p:blipFill>
          <p:spPr>
            <a:xfrm>
              <a:off x="5688600" y="921339"/>
              <a:ext cx="1706399" cy="1149335"/>
            </a:xfrm>
            <a:prstGeom prst="rect">
              <a:avLst/>
            </a:prstGeom>
            <a:noFill/>
            <a:ln>
              <a:noFill/>
            </a:ln>
          </p:spPr>
        </p:pic>
        <p:sp>
          <p:nvSpPr>
            <p:cNvPr id="709" name="Google Shape;709;p43"/>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grpSp>
        <p:nvGrpSpPr>
          <p:cNvPr id="710" name="Google Shape;710;p43"/>
          <p:cNvGrpSpPr/>
          <p:nvPr/>
        </p:nvGrpSpPr>
        <p:grpSpPr>
          <a:xfrm>
            <a:off x="6899" y="2197195"/>
            <a:ext cx="2233455" cy="1377280"/>
            <a:chOff x="6899" y="2197195"/>
            <a:chExt cx="2233455" cy="1377280"/>
          </a:xfrm>
        </p:grpSpPr>
        <p:grpSp>
          <p:nvGrpSpPr>
            <p:cNvPr id="711" name="Google Shape;711;p43"/>
            <p:cNvGrpSpPr/>
            <p:nvPr/>
          </p:nvGrpSpPr>
          <p:grpSpPr>
            <a:xfrm>
              <a:off x="6899" y="2197195"/>
              <a:ext cx="2233455" cy="1023768"/>
              <a:chOff x="6901" y="2643425"/>
              <a:chExt cx="4078624" cy="1672550"/>
            </a:xfrm>
          </p:grpSpPr>
          <p:pic>
            <p:nvPicPr>
              <p:cNvPr id="712" name="Google Shape;712;p43"/>
              <p:cNvPicPr preferRelativeResize="0"/>
              <p:nvPr/>
            </p:nvPicPr>
            <p:blipFill rotWithShape="1">
              <a:blip r:embed="rId5">
                <a:alphaModFix/>
              </a:blip>
              <a:srcRect b="0" l="0" r="0" t="0"/>
              <a:stretch/>
            </p:blipFill>
            <p:spPr>
              <a:xfrm>
                <a:off x="6901" y="2643425"/>
                <a:ext cx="1979999" cy="1672550"/>
              </a:xfrm>
              <a:prstGeom prst="rect">
                <a:avLst/>
              </a:prstGeom>
              <a:noFill/>
              <a:ln>
                <a:noFill/>
              </a:ln>
            </p:spPr>
          </p:pic>
          <p:pic>
            <p:nvPicPr>
              <p:cNvPr id="713" name="Google Shape;713;p43"/>
              <p:cNvPicPr preferRelativeResize="0"/>
              <p:nvPr/>
            </p:nvPicPr>
            <p:blipFill rotWithShape="1">
              <a:blip r:embed="rId5">
                <a:alphaModFix/>
              </a:blip>
              <a:srcRect b="0" l="0" r="0" t="0"/>
              <a:stretch/>
            </p:blipFill>
            <p:spPr>
              <a:xfrm>
                <a:off x="1988101" y="2643425"/>
                <a:ext cx="1979999" cy="1672550"/>
              </a:xfrm>
              <a:prstGeom prst="rect">
                <a:avLst/>
              </a:prstGeom>
              <a:noFill/>
              <a:ln>
                <a:noFill/>
              </a:ln>
            </p:spPr>
          </p:pic>
          <p:sp>
            <p:nvSpPr>
              <p:cNvPr id="714" name="Google Shape;714;p43"/>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715" name="Google Shape;715;p43"/>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sp>
          <p:nvSpPr>
            <p:cNvPr id="716" name="Google Shape;716;p43"/>
            <p:cNvSpPr/>
            <p:nvPr/>
          </p:nvSpPr>
          <p:spPr>
            <a:xfrm flipH="1" rot="-5400000">
              <a:off x="859800" y="2700575"/>
              <a:ext cx="493800" cy="12540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7" name="Google Shape;717;p43"/>
          <p:cNvSpPr/>
          <p:nvPr/>
        </p:nvSpPr>
        <p:spPr>
          <a:xfrm>
            <a:off x="36125" y="2197200"/>
            <a:ext cx="22335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723" name="Google Shape;723;p44"/>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725" name="Google Shape;725;p4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It’s Your Turn</a:t>
            </a:r>
            <a:endParaRPr b="0" i="0" sz="3000" u="none" cap="none" strike="noStrike">
              <a:solidFill>
                <a:srgbClr val="000000"/>
              </a:solidFill>
              <a:latin typeface="Arial"/>
              <a:ea typeface="Arial"/>
              <a:cs typeface="Arial"/>
              <a:sym typeface="Arial"/>
            </a:endParaRPr>
          </a:p>
        </p:txBody>
      </p:sp>
      <p:sp>
        <p:nvSpPr>
          <p:cNvPr id="726" name="Google Shape;726;p44"/>
          <p:cNvSpPr txBox="1"/>
          <p:nvPr/>
        </p:nvSpPr>
        <p:spPr>
          <a:xfrm>
            <a:off x="-69775" y="915450"/>
            <a:ext cx="60720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DeepQLearning:</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write_memory(self,??):</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build_network(self, scope): </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choose_action(self,??):</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learn(self,??):</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model_save(self, model_name):</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model_restore(self, model_name):</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7" name="Google Shape;727;p44"/>
          <p:cNvGrpSpPr/>
          <p:nvPr/>
        </p:nvGrpSpPr>
        <p:grpSpPr>
          <a:xfrm>
            <a:off x="83099" y="2730595"/>
            <a:ext cx="2233455" cy="1023768"/>
            <a:chOff x="6901" y="2643425"/>
            <a:chExt cx="4078624" cy="1672550"/>
          </a:xfrm>
        </p:grpSpPr>
        <p:pic>
          <p:nvPicPr>
            <p:cNvPr id="728" name="Google Shape;728;p44"/>
            <p:cNvPicPr preferRelativeResize="0"/>
            <p:nvPr/>
          </p:nvPicPr>
          <p:blipFill rotWithShape="1">
            <a:blip r:embed="rId3">
              <a:alphaModFix/>
            </a:blip>
            <a:srcRect b="0" l="0" r="0" t="0"/>
            <a:stretch/>
          </p:blipFill>
          <p:spPr>
            <a:xfrm>
              <a:off x="6901" y="2643425"/>
              <a:ext cx="1979999" cy="1672550"/>
            </a:xfrm>
            <a:prstGeom prst="rect">
              <a:avLst/>
            </a:prstGeom>
            <a:noFill/>
            <a:ln>
              <a:noFill/>
            </a:ln>
          </p:spPr>
        </p:pic>
        <p:pic>
          <p:nvPicPr>
            <p:cNvPr id="729" name="Google Shape;729;p44"/>
            <p:cNvPicPr preferRelativeResize="0"/>
            <p:nvPr/>
          </p:nvPicPr>
          <p:blipFill rotWithShape="1">
            <a:blip r:embed="rId3">
              <a:alphaModFix/>
            </a:blip>
            <a:srcRect b="0" l="0" r="0" t="0"/>
            <a:stretch/>
          </p:blipFill>
          <p:spPr>
            <a:xfrm>
              <a:off x="1988101" y="2643425"/>
              <a:ext cx="1979999" cy="1672550"/>
            </a:xfrm>
            <a:prstGeom prst="rect">
              <a:avLst/>
            </a:prstGeom>
            <a:noFill/>
            <a:ln>
              <a:noFill/>
            </a:ln>
          </p:spPr>
        </p:pic>
        <p:sp>
          <p:nvSpPr>
            <p:cNvPr id="730" name="Google Shape;730;p44"/>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0000FF"/>
                  </a:solidFill>
                  <a:latin typeface="Arial"/>
                  <a:ea typeface="Arial"/>
                  <a:cs typeface="Arial"/>
                  <a:sym typeface="Arial"/>
                </a:rPr>
                <a:t>Net_Eval</a:t>
              </a:r>
              <a:endParaRPr b="1" i="0" sz="1200" u="none" cap="none" strike="noStrike">
                <a:solidFill>
                  <a:srgbClr val="0000FF"/>
                </a:solidFill>
                <a:latin typeface="Arial"/>
                <a:ea typeface="Arial"/>
                <a:cs typeface="Arial"/>
                <a:sym typeface="Arial"/>
              </a:endParaRPr>
            </a:p>
          </p:txBody>
        </p:sp>
        <p:sp>
          <p:nvSpPr>
            <p:cNvPr id="731" name="Google Shape;731;p44"/>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zh-TW" sz="1200" u="none" cap="none" strike="noStrike">
                  <a:solidFill>
                    <a:srgbClr val="FF0000"/>
                  </a:solidFill>
                  <a:latin typeface="Arial"/>
                  <a:ea typeface="Arial"/>
                  <a:cs typeface="Arial"/>
                  <a:sym typeface="Arial"/>
                </a:rPr>
                <a:t>Net_Target</a:t>
              </a:r>
              <a:endParaRPr b="1" i="0" sz="1200" u="none" cap="none" strike="noStrike">
                <a:solidFill>
                  <a:srgbClr val="FF0000"/>
                </a:solidFill>
                <a:latin typeface="Arial"/>
                <a:ea typeface="Arial"/>
                <a:cs typeface="Arial"/>
                <a:sym typeface="Arial"/>
              </a:endParaRPr>
            </a:p>
          </p:txBody>
        </p:sp>
      </p:grpSp>
      <p:grpSp>
        <p:nvGrpSpPr>
          <p:cNvPr id="732" name="Google Shape;732;p44"/>
          <p:cNvGrpSpPr/>
          <p:nvPr/>
        </p:nvGrpSpPr>
        <p:grpSpPr>
          <a:xfrm>
            <a:off x="304800" y="3915214"/>
            <a:ext cx="1706399" cy="1149335"/>
            <a:chOff x="5688600" y="921339"/>
            <a:chExt cx="1706399" cy="1149335"/>
          </a:xfrm>
        </p:grpSpPr>
        <p:pic>
          <p:nvPicPr>
            <p:cNvPr id="733" name="Google Shape;733;p44"/>
            <p:cNvPicPr preferRelativeResize="0"/>
            <p:nvPr/>
          </p:nvPicPr>
          <p:blipFill rotWithShape="1">
            <a:blip r:embed="rId4">
              <a:alphaModFix/>
            </a:blip>
            <a:srcRect b="0" l="0" r="0" t="0"/>
            <a:stretch/>
          </p:blipFill>
          <p:spPr>
            <a:xfrm>
              <a:off x="5688600" y="921339"/>
              <a:ext cx="1706399" cy="1149335"/>
            </a:xfrm>
            <a:prstGeom prst="rect">
              <a:avLst/>
            </a:prstGeom>
            <a:noFill/>
            <a:ln>
              <a:noFill/>
            </a:ln>
          </p:spPr>
        </p:pic>
        <p:sp>
          <p:nvSpPr>
            <p:cNvPr id="734" name="Google Shape;734;p44"/>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pic>
        <p:nvPicPr>
          <p:cNvPr id="735" name="Google Shape;735;p44"/>
          <p:cNvPicPr preferRelativeResize="0"/>
          <p:nvPr/>
        </p:nvPicPr>
        <p:blipFill rotWithShape="1">
          <a:blip r:embed="rId5">
            <a:alphaModFix/>
          </a:blip>
          <a:srcRect b="0" l="0" r="0" t="0"/>
          <a:stretch/>
        </p:blipFill>
        <p:spPr>
          <a:xfrm flipH="1">
            <a:off x="2292904" y="3345693"/>
            <a:ext cx="523184" cy="837128"/>
          </a:xfrm>
          <a:prstGeom prst="rect">
            <a:avLst/>
          </a:prstGeom>
          <a:noFill/>
          <a:ln>
            <a:noFill/>
          </a:ln>
        </p:spPr>
      </p:pic>
      <p:pic>
        <p:nvPicPr>
          <p:cNvPr id="736" name="Google Shape;736;p44"/>
          <p:cNvPicPr preferRelativeResize="0"/>
          <p:nvPr/>
        </p:nvPicPr>
        <p:blipFill rotWithShape="1">
          <a:blip r:embed="rId6">
            <a:alphaModFix/>
          </a:blip>
          <a:srcRect b="0" l="0" r="0" t="0"/>
          <a:stretch/>
        </p:blipFill>
        <p:spPr>
          <a:xfrm>
            <a:off x="4871550" y="2262138"/>
            <a:ext cx="3960751" cy="1149325"/>
          </a:xfrm>
          <a:prstGeom prst="rect">
            <a:avLst/>
          </a:prstGeom>
          <a:noFill/>
          <a:ln>
            <a:noFill/>
          </a:ln>
        </p:spPr>
      </p:pic>
      <p:sp>
        <p:nvSpPr>
          <p:cNvPr id="737" name="Google Shape;737;p44"/>
          <p:cNvSpPr/>
          <p:nvPr/>
        </p:nvSpPr>
        <p:spPr>
          <a:xfrm>
            <a:off x="4871625" y="3754375"/>
            <a:ext cx="3960600" cy="1149300"/>
          </a:xfrm>
          <a:prstGeom prst="wedgeRectCallout">
            <a:avLst>
              <a:gd fmla="val -18930" name="adj1"/>
              <a:gd fmla="val -70808"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00"/>
                </a:solidFill>
                <a:latin typeface="Arial"/>
                <a:ea typeface="Arial"/>
                <a:cs typeface="Arial"/>
                <a:sym typeface="Arial"/>
              </a:rPr>
              <a:t>請幫忙把class中function的內容放到對的位置，並填入各個funtion應該輸入的值</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5"/>
          <p:cNvSpPr txBox="1"/>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在程式碼中已經幫大家把Agent 和環境互動的方式寫在Training的function中了，大家可以觀察看看哪裏有和Q Learning不一樣的地方？</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highlight>
                  <a:srgbClr val="FFFF00"/>
                </a:highlight>
                <a:latin typeface="Arial"/>
                <a:ea typeface="Arial"/>
                <a:cs typeface="Arial"/>
                <a:sym typeface="Arial"/>
              </a:rPr>
              <a:t>Reward</a:t>
            </a:r>
            <a:endParaRPr b="0" i="0" sz="2000" u="none" cap="none" strike="noStrike">
              <a:solidFill>
                <a:srgbClr val="595959"/>
              </a:solidFill>
              <a:highlight>
                <a:srgbClr val="FFFF00"/>
              </a:highlight>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highlight>
                  <a:srgbClr val="FFFF00"/>
                </a:highlight>
                <a:latin typeface="Arial"/>
                <a:ea typeface="Arial"/>
                <a:cs typeface="Arial"/>
                <a:sym typeface="Arial"/>
              </a:rPr>
              <a:t>Write Memory</a:t>
            </a:r>
            <a:endParaRPr b="0" i="0" sz="2000" u="none" cap="none" strike="noStrike">
              <a:solidFill>
                <a:srgbClr val="595959"/>
              </a:solidFill>
              <a:highlight>
                <a:srgbClr val="FFFF00"/>
              </a:highlight>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highlight>
                  <a:srgbClr val="FFFF00"/>
                </a:highlight>
                <a:latin typeface="Arial"/>
                <a:ea typeface="Arial"/>
                <a:cs typeface="Arial"/>
                <a:sym typeface="Arial"/>
              </a:rPr>
              <a:t>利用Learn count讓Agent一開始不學習，進行瀟灑探索</a:t>
            </a:r>
            <a:endParaRPr b="0" i="0" sz="2000" u="none" cap="none" strike="noStrike">
              <a:solidFill>
                <a:srgbClr val="595959"/>
              </a:solidFill>
              <a:highlight>
                <a:srgbClr val="FFFF00"/>
              </a:highlight>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highlight>
                  <a:srgbClr val="FFFF00"/>
                </a:highlight>
                <a:latin typeface="Arial"/>
                <a:ea typeface="Arial"/>
                <a:cs typeface="Arial"/>
                <a:sym typeface="Arial"/>
              </a:rPr>
              <a:t>利用Update count控制Net Target落後Net Eval的落後程度。</a:t>
            </a:r>
            <a:endParaRPr b="0" i="0" sz="2000" u="none" cap="none" strike="noStrike">
              <a:solidFill>
                <a:srgbClr val="595959"/>
              </a:solidFill>
              <a:highlight>
                <a:srgbClr val="FFFF00"/>
              </a:highlight>
              <a:latin typeface="Arial"/>
              <a:ea typeface="Arial"/>
              <a:cs typeface="Arial"/>
              <a:sym typeface="Arial"/>
            </a:endParaRPr>
          </a:p>
          <a:p>
            <a:pPr indent="-355600" lvl="0" marL="4572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大家有時間的話可以調整Reward看看，例如直接用mountain car原始設定的Reward 跑跑看，感受一下Reward在引導RL達成目標上扮演多重要的角色～</a:t>
            </a:r>
            <a:endParaRPr b="0" i="0" sz="2000" u="none" cap="none" strike="noStrike">
              <a:solidFill>
                <a:srgbClr val="595959"/>
              </a:solidFill>
              <a:latin typeface="Arial"/>
              <a:ea typeface="Arial"/>
              <a:cs typeface="Arial"/>
              <a:sym typeface="Arial"/>
            </a:endParaRPr>
          </a:p>
        </p:txBody>
      </p:sp>
      <p:sp>
        <p:nvSpPr>
          <p:cNvPr id="743" name="Google Shape;743;p4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問題</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46"/>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Mountain Car Traing Result- Deep Q </a:t>
            </a:r>
            <a:endParaRPr b="0" i="0" sz="3000" u="none" cap="none" strike="noStrike">
              <a:solidFill>
                <a:srgbClr val="000000"/>
              </a:solidFill>
              <a:latin typeface="Arial"/>
              <a:ea typeface="Arial"/>
              <a:cs typeface="Arial"/>
              <a:sym typeface="Arial"/>
            </a:endParaRPr>
          </a:p>
        </p:txBody>
      </p:sp>
      <p:pic>
        <p:nvPicPr>
          <p:cNvPr id="749" name="Google Shape;749;p46"/>
          <p:cNvPicPr preferRelativeResize="0"/>
          <p:nvPr/>
        </p:nvPicPr>
        <p:blipFill rotWithShape="1">
          <a:blip r:embed="rId3">
            <a:alphaModFix/>
          </a:blip>
          <a:srcRect b="0" l="0" r="0" t="0"/>
          <a:stretch/>
        </p:blipFill>
        <p:spPr>
          <a:xfrm>
            <a:off x="1623938" y="827244"/>
            <a:ext cx="6048526" cy="4087657"/>
          </a:xfrm>
          <a:prstGeom prst="rect">
            <a:avLst/>
          </a:prstGeom>
          <a:noFill/>
          <a:ln>
            <a:noFill/>
          </a:ln>
        </p:spPr>
      </p:pic>
      <p:sp>
        <p:nvSpPr>
          <p:cNvPr id="750" name="Google Shape;750;p46"/>
          <p:cNvSpPr/>
          <p:nvPr/>
        </p:nvSpPr>
        <p:spPr>
          <a:xfrm>
            <a:off x="0" y="958800"/>
            <a:ext cx="1582500" cy="2404500"/>
          </a:xfrm>
          <a:prstGeom prst="rect">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Steps越大代表每一回合將小車推上山丘的步數越多，因此用步數來評估agent是否有學到正確決策方法。</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7"/>
          <p:cNvSpPr txBox="1"/>
          <p:nvPr/>
        </p:nvSpPr>
        <p:spPr>
          <a:xfrm>
            <a:off x="1047625" y="2954150"/>
            <a:ext cx="7690500" cy="79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TW" sz="4000" u="none" cap="none" strike="noStrike">
                <a:solidFill>
                  <a:srgbClr val="000000"/>
                </a:solidFill>
                <a:latin typeface="Arial"/>
                <a:ea typeface="Arial"/>
                <a:cs typeface="Arial"/>
                <a:sym typeface="Arial"/>
              </a:rPr>
              <a:t>Policy Gradient 概念</a:t>
            </a:r>
            <a:endParaRPr b="0" i="0" sz="4000" u="none" cap="none" strike="noStrike">
              <a:solidFill>
                <a:srgbClr val="000000"/>
              </a:solidFill>
              <a:latin typeface="Arial"/>
              <a:ea typeface="Arial"/>
              <a:cs typeface="Arial"/>
              <a:sym typeface="Arial"/>
            </a:endParaRPr>
          </a:p>
        </p:txBody>
      </p:sp>
      <p:sp>
        <p:nvSpPr>
          <p:cNvPr id="756" name="Google Shape;756;p47"/>
          <p:cNvSpPr txBox="1"/>
          <p:nvPr/>
        </p:nvSpPr>
        <p:spPr>
          <a:xfrm>
            <a:off x="1047625" y="2333981"/>
            <a:ext cx="7158900" cy="7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595959"/>
                </a:solidFill>
                <a:latin typeface="Arial"/>
                <a:ea typeface="Arial"/>
                <a:cs typeface="Arial"/>
                <a:sym typeface="Arial"/>
              </a:rPr>
              <a:t>丟掉祕笈訓練反射動作成為練武奇材吧～</a:t>
            </a:r>
            <a:endParaRPr b="0" i="0" sz="2800" u="none" cap="none" strike="noStrike">
              <a:solidFill>
                <a:srgbClr val="595959"/>
              </a:solidFill>
              <a:latin typeface="Arial"/>
              <a:ea typeface="Arial"/>
              <a:cs typeface="Arial"/>
              <a:sym typeface="Arial"/>
            </a:endParaRPr>
          </a:p>
        </p:txBody>
      </p:sp>
      <p:pic>
        <p:nvPicPr>
          <p:cNvPr id="757" name="Google Shape;757;p47"/>
          <p:cNvPicPr preferRelativeResize="0"/>
          <p:nvPr/>
        </p:nvPicPr>
        <p:blipFill rotWithShape="1">
          <a:blip r:embed="rId3">
            <a:alphaModFix/>
          </a:blip>
          <a:srcRect b="0" l="0" r="0" t="0"/>
          <a:stretch/>
        </p:blipFill>
        <p:spPr>
          <a:xfrm>
            <a:off x="7223125" y="299349"/>
            <a:ext cx="1576075" cy="1842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48"/>
          <p:cNvSpPr txBox="1"/>
          <p:nvPr/>
        </p:nvSpPr>
        <p:spPr>
          <a:xfrm>
            <a:off x="450150" y="0"/>
            <a:ext cx="6768900" cy="73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TW" sz="4000" u="none" cap="none" strike="noStrike">
                <a:solidFill>
                  <a:schemeClr val="dk1"/>
                </a:solidFill>
                <a:latin typeface="Arial"/>
                <a:ea typeface="Arial"/>
                <a:cs typeface="Arial"/>
                <a:sym typeface="Arial"/>
              </a:rPr>
              <a:t>Policy Gradient</a:t>
            </a:r>
            <a:endParaRPr b="0" i="0" sz="1400" u="none" cap="none" strike="noStrike">
              <a:solidFill>
                <a:srgbClr val="000000"/>
              </a:solidFill>
              <a:latin typeface="Arial"/>
              <a:ea typeface="Arial"/>
              <a:cs typeface="Arial"/>
              <a:sym typeface="Arial"/>
            </a:endParaRPr>
          </a:p>
        </p:txBody>
      </p:sp>
      <p:pic>
        <p:nvPicPr>
          <p:cNvPr id="763" name="Google Shape;763;p48" title="3-001-PG-naive.mov">
            <a:hlinkClick r:id="rId3"/>
          </p:cNvPr>
          <p:cNvPicPr preferRelativeResize="0"/>
          <p:nvPr/>
        </p:nvPicPr>
        <p:blipFill rotWithShape="1">
          <a:blip r:embed="rId4">
            <a:alphaModFix/>
          </a:blip>
          <a:srcRect b="0" l="0" r="0" t="0"/>
          <a:stretch/>
        </p:blipFill>
        <p:spPr>
          <a:xfrm>
            <a:off x="2286000" y="947600"/>
            <a:ext cx="4572000" cy="3429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49" title="S3 1 PolicyGradient概念 p61">
            <a:hlinkClick r:id="rId3"/>
          </p:cNvPr>
          <p:cNvPicPr preferRelativeResize="0"/>
          <p:nvPr/>
        </p:nvPicPr>
        <p:blipFill rotWithShape="1">
          <a:blip r:embed="rId4">
            <a:alphaModFix/>
          </a:blip>
          <a:srcRect b="0" l="0" r="0" t="0"/>
          <a:stretch/>
        </p:blipFill>
        <p:spPr>
          <a:xfrm>
            <a:off x="2286000" y="1009650"/>
            <a:ext cx="4572000" cy="3429000"/>
          </a:xfrm>
          <a:prstGeom prst="rect">
            <a:avLst/>
          </a:prstGeom>
          <a:noFill/>
          <a:ln>
            <a:noFill/>
          </a:ln>
        </p:spPr>
      </p:pic>
      <p:sp>
        <p:nvSpPr>
          <p:cNvPr id="769" name="Google Shape;769;p49"/>
          <p:cNvSpPr txBox="1"/>
          <p:nvPr/>
        </p:nvSpPr>
        <p:spPr>
          <a:xfrm>
            <a:off x="429225" y="35175"/>
            <a:ext cx="8215800" cy="71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TW" sz="4000" u="none" cap="none" strike="noStrike">
                <a:solidFill>
                  <a:schemeClr val="dk1"/>
                </a:solidFill>
                <a:latin typeface="Arial"/>
                <a:ea typeface="Arial"/>
                <a:cs typeface="Arial"/>
                <a:sym typeface="Arial"/>
              </a:rPr>
              <a:t>Policy Gradient - Simple Example</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775" name="Google Shape;775;p50"/>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777" name="Google Shape;777;p5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 機器如何從環境中學習</a:t>
            </a:r>
            <a:endParaRPr b="0" i="0" sz="3000" u="none" cap="none" strike="noStrike">
              <a:solidFill>
                <a:srgbClr val="000000"/>
              </a:solidFill>
              <a:latin typeface="Arial"/>
              <a:ea typeface="Arial"/>
              <a:cs typeface="Arial"/>
              <a:sym typeface="Arial"/>
            </a:endParaRPr>
          </a:p>
        </p:txBody>
      </p:sp>
      <p:sp>
        <p:nvSpPr>
          <p:cNvPr id="778" name="Google Shape;778;p50"/>
          <p:cNvSpPr txBox="1"/>
          <p:nvPr/>
        </p:nvSpPr>
        <p:spPr>
          <a:xfrm>
            <a:off x="470725" y="2732475"/>
            <a:ext cx="2067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9" name="Google Shape;779;p50"/>
          <p:cNvGraphicFramePr/>
          <p:nvPr/>
        </p:nvGraphicFramePr>
        <p:xfrm>
          <a:off x="3665775" y="1314450"/>
          <a:ext cx="3000000" cy="3000000"/>
        </p:xfrm>
        <a:graphic>
          <a:graphicData uri="http://schemas.openxmlformats.org/drawingml/2006/table">
            <a:tbl>
              <a:tblPr>
                <a:noFill/>
                <a:tableStyleId>{D2799C76-7CAF-4287-8B97-2FFD7D02C387}</a:tableStyleId>
              </a:tblPr>
              <a:tblGrid>
                <a:gridCol w="711850"/>
                <a:gridCol w="711850"/>
                <a:gridCol w="711850"/>
                <a:gridCol w="711850"/>
                <a:gridCol w="711850"/>
                <a:gridCol w="711850"/>
                <a:gridCol w="711850"/>
              </a:tblGrid>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780" name="Google Shape;780;p50"/>
          <p:cNvPicPr preferRelativeResize="0"/>
          <p:nvPr/>
        </p:nvPicPr>
        <p:blipFill rotWithShape="1">
          <a:blip r:embed="rId3">
            <a:alphaModFix/>
          </a:blip>
          <a:srcRect b="0" l="0" r="0" t="0"/>
          <a:stretch/>
        </p:blipFill>
        <p:spPr>
          <a:xfrm>
            <a:off x="6513175" y="2928575"/>
            <a:ext cx="711850" cy="524624"/>
          </a:xfrm>
          <a:prstGeom prst="rect">
            <a:avLst/>
          </a:prstGeom>
          <a:noFill/>
          <a:ln>
            <a:noFill/>
          </a:ln>
        </p:spPr>
      </p:pic>
      <p:pic>
        <p:nvPicPr>
          <p:cNvPr id="781" name="Google Shape;781;p50"/>
          <p:cNvPicPr preferRelativeResize="0"/>
          <p:nvPr/>
        </p:nvPicPr>
        <p:blipFill rotWithShape="1">
          <a:blip r:embed="rId4">
            <a:alphaModFix/>
          </a:blip>
          <a:srcRect b="0" l="0" r="0" t="0"/>
          <a:stretch/>
        </p:blipFill>
        <p:spPr>
          <a:xfrm>
            <a:off x="5089475" y="2386700"/>
            <a:ext cx="711850" cy="524624"/>
          </a:xfrm>
          <a:prstGeom prst="rect">
            <a:avLst/>
          </a:prstGeom>
          <a:noFill/>
          <a:ln>
            <a:noFill/>
          </a:ln>
        </p:spPr>
      </p:pic>
      <p:pic>
        <p:nvPicPr>
          <p:cNvPr id="782" name="Google Shape;782;p50"/>
          <p:cNvPicPr preferRelativeResize="0"/>
          <p:nvPr/>
        </p:nvPicPr>
        <p:blipFill rotWithShape="1">
          <a:blip r:embed="rId5">
            <a:alphaModFix/>
          </a:blip>
          <a:srcRect b="0" l="0" r="0" t="0"/>
          <a:stretch/>
        </p:blipFill>
        <p:spPr>
          <a:xfrm flipH="1">
            <a:off x="3767254" y="899168"/>
            <a:ext cx="523184" cy="837128"/>
          </a:xfrm>
          <a:prstGeom prst="rect">
            <a:avLst/>
          </a:prstGeom>
          <a:noFill/>
          <a:ln>
            <a:noFill/>
          </a:ln>
        </p:spPr>
      </p:pic>
      <p:pic>
        <p:nvPicPr>
          <p:cNvPr id="783" name="Google Shape;783;p50"/>
          <p:cNvPicPr preferRelativeResize="0"/>
          <p:nvPr/>
        </p:nvPicPr>
        <p:blipFill rotWithShape="1">
          <a:blip r:embed="rId6">
            <a:alphaModFix/>
          </a:blip>
          <a:srcRect b="0" l="0" r="0" t="0"/>
          <a:stretch/>
        </p:blipFill>
        <p:spPr>
          <a:xfrm>
            <a:off x="7936875" y="4531200"/>
            <a:ext cx="711850" cy="524624"/>
          </a:xfrm>
          <a:prstGeom prst="rect">
            <a:avLst/>
          </a:prstGeom>
          <a:noFill/>
          <a:ln>
            <a:noFill/>
          </a:ln>
        </p:spPr>
      </p:pic>
      <p:pic>
        <p:nvPicPr>
          <p:cNvPr id="784" name="Google Shape;784;p50"/>
          <p:cNvPicPr preferRelativeResize="0"/>
          <p:nvPr/>
        </p:nvPicPr>
        <p:blipFill rotWithShape="1">
          <a:blip r:embed="rId7">
            <a:alphaModFix/>
          </a:blip>
          <a:srcRect b="0" l="0" r="0" t="0"/>
          <a:stretch/>
        </p:blipFill>
        <p:spPr>
          <a:xfrm>
            <a:off x="387901" y="2580075"/>
            <a:ext cx="1979999" cy="1672550"/>
          </a:xfrm>
          <a:prstGeom prst="rect">
            <a:avLst/>
          </a:prstGeom>
          <a:noFill/>
          <a:ln>
            <a:noFill/>
          </a:ln>
        </p:spPr>
      </p:pic>
      <p:sp>
        <p:nvSpPr>
          <p:cNvPr id="785" name="Google Shape;785;p50"/>
          <p:cNvSpPr txBox="1"/>
          <p:nvPr/>
        </p:nvSpPr>
        <p:spPr>
          <a:xfrm>
            <a:off x="5658100" y="20634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786" name="Google Shape;786;p50"/>
          <p:cNvSpPr txBox="1"/>
          <p:nvPr/>
        </p:nvSpPr>
        <p:spPr>
          <a:xfrm>
            <a:off x="7176725" y="27095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787" name="Google Shape;787;p50"/>
          <p:cNvSpPr txBox="1"/>
          <p:nvPr/>
        </p:nvSpPr>
        <p:spPr>
          <a:xfrm>
            <a:off x="8385300" y="4179075"/>
            <a:ext cx="7839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FF"/>
                </a:solidFill>
                <a:latin typeface="Arial"/>
                <a:ea typeface="Arial"/>
                <a:cs typeface="Arial"/>
                <a:sym typeface="Arial"/>
              </a:rPr>
              <a:t>+1</a:t>
            </a:r>
            <a:endParaRPr b="0" i="0" sz="3000" u="none" cap="none" strike="noStrike">
              <a:solidFill>
                <a:srgbClr val="0000FF"/>
              </a:solidFill>
              <a:latin typeface="Arial"/>
              <a:ea typeface="Arial"/>
              <a:cs typeface="Arial"/>
              <a:sym typeface="Arial"/>
            </a:endParaRPr>
          </a:p>
        </p:txBody>
      </p:sp>
      <p:sp>
        <p:nvSpPr>
          <p:cNvPr id="788" name="Google Shape;788;p50"/>
          <p:cNvSpPr txBox="1"/>
          <p:nvPr/>
        </p:nvSpPr>
        <p:spPr>
          <a:xfrm>
            <a:off x="180200" y="43221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 State, Action, Reward )</a:t>
            </a:r>
            <a:endParaRPr b="0" i="0" sz="1800" u="none" cap="none" strike="noStrike">
              <a:solidFill>
                <a:srgbClr val="000000"/>
              </a:solidFill>
              <a:latin typeface="Arial"/>
              <a:ea typeface="Arial"/>
              <a:cs typeface="Arial"/>
              <a:sym typeface="Arial"/>
            </a:endParaRPr>
          </a:p>
        </p:txBody>
      </p:sp>
      <p:sp>
        <p:nvSpPr>
          <p:cNvPr id="789" name="Google Shape;789;p50"/>
          <p:cNvSpPr/>
          <p:nvPr/>
        </p:nvSpPr>
        <p:spPr>
          <a:xfrm>
            <a:off x="2851350" y="4383675"/>
            <a:ext cx="642900" cy="3558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0" name="Google Shape;790;p50"/>
          <p:cNvGrpSpPr/>
          <p:nvPr/>
        </p:nvGrpSpPr>
        <p:grpSpPr>
          <a:xfrm>
            <a:off x="84325" y="1047975"/>
            <a:ext cx="2927100" cy="2698100"/>
            <a:chOff x="84325" y="1047975"/>
            <a:chExt cx="2927100" cy="2698100"/>
          </a:xfrm>
        </p:grpSpPr>
        <p:cxnSp>
          <p:nvCxnSpPr>
            <p:cNvPr id="791" name="Google Shape;791;p50"/>
            <p:cNvCxnSpPr/>
            <p:nvPr/>
          </p:nvCxnSpPr>
          <p:spPr>
            <a:xfrm>
              <a:off x="867300" y="2686175"/>
              <a:ext cx="1072200" cy="1059900"/>
            </a:xfrm>
            <a:prstGeom prst="straightConnector1">
              <a:avLst/>
            </a:prstGeom>
            <a:noFill/>
            <a:ln cap="flat" cmpd="sng" w="38100">
              <a:solidFill>
                <a:srgbClr val="FF0000"/>
              </a:solidFill>
              <a:prstDash val="solid"/>
              <a:round/>
              <a:headEnd len="sm" w="sm" type="none"/>
              <a:tailEnd len="sm" w="sm" type="none"/>
            </a:ln>
          </p:spPr>
        </p:cxnSp>
        <p:cxnSp>
          <p:nvCxnSpPr>
            <p:cNvPr id="792" name="Google Shape;792;p50"/>
            <p:cNvCxnSpPr/>
            <p:nvPr/>
          </p:nvCxnSpPr>
          <p:spPr>
            <a:xfrm flipH="1">
              <a:off x="867300" y="2686175"/>
              <a:ext cx="1072200" cy="1059900"/>
            </a:xfrm>
            <a:prstGeom prst="straightConnector1">
              <a:avLst/>
            </a:prstGeom>
            <a:noFill/>
            <a:ln cap="flat" cmpd="sng" w="38100">
              <a:solidFill>
                <a:srgbClr val="FF0000"/>
              </a:solidFill>
              <a:prstDash val="solid"/>
              <a:round/>
              <a:headEnd len="sm" w="sm" type="none"/>
              <a:tailEnd len="sm" w="sm" type="none"/>
            </a:ln>
          </p:spPr>
        </p:cxnSp>
        <p:sp>
          <p:nvSpPr>
            <p:cNvPr id="793" name="Google Shape;793;p50"/>
            <p:cNvSpPr/>
            <p:nvPr/>
          </p:nvSpPr>
          <p:spPr>
            <a:xfrm>
              <a:off x="84325" y="1047975"/>
              <a:ext cx="2927100" cy="1059900"/>
            </a:xfrm>
            <a:prstGeom prst="wedgeRectCallout">
              <a:avLst>
                <a:gd fmla="val 75102" name="adj1"/>
                <a:gd fmla="val -32954"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每次都還要記筆記然後查筆記太麻煩了</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799" name="Google Shape;799;p51"/>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801" name="Google Shape;801;p5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 機器如何從環境中學習</a:t>
            </a:r>
            <a:endParaRPr b="0" i="0" sz="3000" u="none" cap="none" strike="noStrike">
              <a:solidFill>
                <a:srgbClr val="000000"/>
              </a:solidFill>
              <a:latin typeface="Arial"/>
              <a:ea typeface="Arial"/>
              <a:cs typeface="Arial"/>
              <a:sym typeface="Arial"/>
            </a:endParaRPr>
          </a:p>
        </p:txBody>
      </p:sp>
      <p:sp>
        <p:nvSpPr>
          <p:cNvPr id="802" name="Google Shape;802;p51"/>
          <p:cNvSpPr txBox="1"/>
          <p:nvPr/>
        </p:nvSpPr>
        <p:spPr>
          <a:xfrm>
            <a:off x="470725" y="2732475"/>
            <a:ext cx="2067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03" name="Google Shape;803;p51"/>
          <p:cNvGraphicFramePr/>
          <p:nvPr/>
        </p:nvGraphicFramePr>
        <p:xfrm>
          <a:off x="3665775" y="1314450"/>
          <a:ext cx="3000000" cy="3000000"/>
        </p:xfrm>
        <a:graphic>
          <a:graphicData uri="http://schemas.openxmlformats.org/drawingml/2006/table">
            <a:tbl>
              <a:tblPr>
                <a:noFill/>
                <a:tableStyleId>{D2799C76-7CAF-4287-8B97-2FFD7D02C387}</a:tableStyleId>
              </a:tblPr>
              <a:tblGrid>
                <a:gridCol w="711850"/>
                <a:gridCol w="711850"/>
                <a:gridCol w="711850"/>
                <a:gridCol w="711850"/>
                <a:gridCol w="711850"/>
                <a:gridCol w="711850"/>
                <a:gridCol w="711850"/>
              </a:tblGrid>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804" name="Google Shape;804;p51"/>
          <p:cNvPicPr preferRelativeResize="0"/>
          <p:nvPr/>
        </p:nvPicPr>
        <p:blipFill rotWithShape="1">
          <a:blip r:embed="rId3">
            <a:alphaModFix/>
          </a:blip>
          <a:srcRect b="0" l="0" r="0" t="0"/>
          <a:stretch/>
        </p:blipFill>
        <p:spPr>
          <a:xfrm>
            <a:off x="6513175" y="2928575"/>
            <a:ext cx="711850" cy="524624"/>
          </a:xfrm>
          <a:prstGeom prst="rect">
            <a:avLst/>
          </a:prstGeom>
          <a:noFill/>
          <a:ln>
            <a:noFill/>
          </a:ln>
        </p:spPr>
      </p:pic>
      <p:pic>
        <p:nvPicPr>
          <p:cNvPr id="805" name="Google Shape;805;p51"/>
          <p:cNvPicPr preferRelativeResize="0"/>
          <p:nvPr/>
        </p:nvPicPr>
        <p:blipFill rotWithShape="1">
          <a:blip r:embed="rId4">
            <a:alphaModFix/>
          </a:blip>
          <a:srcRect b="0" l="0" r="0" t="0"/>
          <a:stretch/>
        </p:blipFill>
        <p:spPr>
          <a:xfrm>
            <a:off x="5089475" y="2386700"/>
            <a:ext cx="711850" cy="524624"/>
          </a:xfrm>
          <a:prstGeom prst="rect">
            <a:avLst/>
          </a:prstGeom>
          <a:noFill/>
          <a:ln>
            <a:noFill/>
          </a:ln>
        </p:spPr>
      </p:pic>
      <p:pic>
        <p:nvPicPr>
          <p:cNvPr id="806" name="Google Shape;806;p51"/>
          <p:cNvPicPr preferRelativeResize="0"/>
          <p:nvPr/>
        </p:nvPicPr>
        <p:blipFill rotWithShape="1">
          <a:blip r:embed="rId5">
            <a:alphaModFix/>
          </a:blip>
          <a:srcRect b="0" l="0" r="0" t="0"/>
          <a:stretch/>
        </p:blipFill>
        <p:spPr>
          <a:xfrm flipH="1">
            <a:off x="3767254" y="899168"/>
            <a:ext cx="523184" cy="837128"/>
          </a:xfrm>
          <a:prstGeom prst="rect">
            <a:avLst/>
          </a:prstGeom>
          <a:noFill/>
          <a:ln>
            <a:noFill/>
          </a:ln>
        </p:spPr>
      </p:pic>
      <p:pic>
        <p:nvPicPr>
          <p:cNvPr id="807" name="Google Shape;807;p51"/>
          <p:cNvPicPr preferRelativeResize="0"/>
          <p:nvPr/>
        </p:nvPicPr>
        <p:blipFill rotWithShape="1">
          <a:blip r:embed="rId6">
            <a:alphaModFix/>
          </a:blip>
          <a:srcRect b="0" l="0" r="0" t="0"/>
          <a:stretch/>
        </p:blipFill>
        <p:spPr>
          <a:xfrm>
            <a:off x="7936875" y="4531200"/>
            <a:ext cx="711850" cy="524624"/>
          </a:xfrm>
          <a:prstGeom prst="rect">
            <a:avLst/>
          </a:prstGeom>
          <a:noFill/>
          <a:ln>
            <a:noFill/>
          </a:ln>
        </p:spPr>
      </p:pic>
      <p:sp>
        <p:nvSpPr>
          <p:cNvPr id="808" name="Google Shape;808;p51"/>
          <p:cNvSpPr txBox="1"/>
          <p:nvPr/>
        </p:nvSpPr>
        <p:spPr>
          <a:xfrm>
            <a:off x="5658100" y="20634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809" name="Google Shape;809;p51"/>
          <p:cNvSpPr txBox="1"/>
          <p:nvPr/>
        </p:nvSpPr>
        <p:spPr>
          <a:xfrm>
            <a:off x="7176725" y="27095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810" name="Google Shape;810;p51"/>
          <p:cNvSpPr txBox="1"/>
          <p:nvPr/>
        </p:nvSpPr>
        <p:spPr>
          <a:xfrm>
            <a:off x="8385300" y="4179075"/>
            <a:ext cx="7839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FF"/>
                </a:solidFill>
                <a:latin typeface="Arial"/>
                <a:ea typeface="Arial"/>
                <a:cs typeface="Arial"/>
                <a:sym typeface="Arial"/>
              </a:rPr>
              <a:t>+1</a:t>
            </a:r>
            <a:endParaRPr b="0" i="0" sz="3000" u="none" cap="none" strike="noStrike">
              <a:solidFill>
                <a:srgbClr val="0000FF"/>
              </a:solidFill>
              <a:latin typeface="Arial"/>
              <a:ea typeface="Arial"/>
              <a:cs typeface="Arial"/>
              <a:sym typeface="Arial"/>
            </a:endParaRPr>
          </a:p>
        </p:txBody>
      </p:sp>
      <p:sp>
        <p:nvSpPr>
          <p:cNvPr id="811" name="Google Shape;811;p51"/>
          <p:cNvSpPr txBox="1"/>
          <p:nvPr/>
        </p:nvSpPr>
        <p:spPr>
          <a:xfrm>
            <a:off x="180200" y="43221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 State, Action, Reward )</a:t>
            </a:r>
            <a:endParaRPr b="0" i="0" sz="1800" u="none" cap="none" strike="noStrike">
              <a:solidFill>
                <a:srgbClr val="000000"/>
              </a:solidFill>
              <a:latin typeface="Arial"/>
              <a:ea typeface="Arial"/>
              <a:cs typeface="Arial"/>
              <a:sym typeface="Arial"/>
            </a:endParaRPr>
          </a:p>
        </p:txBody>
      </p:sp>
      <p:sp>
        <p:nvSpPr>
          <p:cNvPr id="812" name="Google Shape;812;p51"/>
          <p:cNvSpPr/>
          <p:nvPr/>
        </p:nvSpPr>
        <p:spPr>
          <a:xfrm>
            <a:off x="2851350" y="4383675"/>
            <a:ext cx="642900" cy="3558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3" name="Google Shape;813;p51"/>
          <p:cNvPicPr preferRelativeResize="0"/>
          <p:nvPr/>
        </p:nvPicPr>
        <p:blipFill rotWithShape="1">
          <a:blip r:embed="rId7">
            <a:alphaModFix/>
          </a:blip>
          <a:srcRect b="0" l="0" r="0" t="0"/>
          <a:stretch/>
        </p:blipFill>
        <p:spPr>
          <a:xfrm>
            <a:off x="84325" y="2203075"/>
            <a:ext cx="1884676" cy="1414600"/>
          </a:xfrm>
          <a:prstGeom prst="rect">
            <a:avLst/>
          </a:prstGeom>
          <a:noFill/>
          <a:ln>
            <a:noFill/>
          </a:ln>
        </p:spPr>
      </p:pic>
      <p:sp>
        <p:nvSpPr>
          <p:cNvPr id="814" name="Google Shape;814;p51"/>
          <p:cNvSpPr/>
          <p:nvPr/>
        </p:nvSpPr>
        <p:spPr>
          <a:xfrm>
            <a:off x="84325" y="1047975"/>
            <a:ext cx="2927100" cy="1059900"/>
          </a:xfrm>
          <a:prstGeom prst="wedgeRectCallout">
            <a:avLst>
              <a:gd fmla="val 75102" name="adj1"/>
              <a:gd fmla="val -32954"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直接訓練自己的反射神經～</a:t>
            </a:r>
            <a:endParaRPr b="0" i="0" sz="1800" u="none" cap="none" strike="noStrike">
              <a:solidFill>
                <a:srgbClr val="000000"/>
              </a:solidFill>
              <a:latin typeface="Arial"/>
              <a:ea typeface="Arial"/>
              <a:cs typeface="Arial"/>
              <a:sym typeface="Arial"/>
            </a:endParaRPr>
          </a:p>
        </p:txBody>
      </p:sp>
      <p:pic>
        <p:nvPicPr>
          <p:cNvPr id="815" name="Google Shape;815;p51"/>
          <p:cNvPicPr preferRelativeResize="0"/>
          <p:nvPr/>
        </p:nvPicPr>
        <p:blipFill rotWithShape="1">
          <a:blip r:embed="rId8">
            <a:alphaModFix/>
          </a:blip>
          <a:srcRect b="0" l="0" r="0" t="0"/>
          <a:stretch/>
        </p:blipFill>
        <p:spPr>
          <a:xfrm flipH="1" rot="5400000">
            <a:off x="1882600" y="2607200"/>
            <a:ext cx="1884825" cy="1347975"/>
          </a:xfrm>
          <a:prstGeom prst="rect">
            <a:avLst/>
          </a:prstGeom>
          <a:noFill/>
          <a:ln>
            <a:noFill/>
          </a:ln>
        </p:spPr>
      </p:pic>
      <p:sp>
        <p:nvSpPr>
          <p:cNvPr id="816" name="Google Shape;816;p51"/>
          <p:cNvSpPr txBox="1"/>
          <p:nvPr/>
        </p:nvSpPr>
        <p:spPr>
          <a:xfrm>
            <a:off x="2133600" y="3722925"/>
            <a:ext cx="17064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State</a:t>
            </a:r>
            <a:endParaRPr b="0" i="0" sz="1800" u="none" cap="none" strike="noStrike">
              <a:solidFill>
                <a:srgbClr val="000000"/>
              </a:solidFill>
              <a:latin typeface="Arial"/>
              <a:ea typeface="Arial"/>
              <a:cs typeface="Arial"/>
              <a:sym typeface="Arial"/>
            </a:endParaRPr>
          </a:p>
        </p:txBody>
      </p:sp>
      <p:sp>
        <p:nvSpPr>
          <p:cNvPr id="817" name="Google Shape;817;p51"/>
          <p:cNvSpPr txBox="1"/>
          <p:nvPr/>
        </p:nvSpPr>
        <p:spPr>
          <a:xfrm>
            <a:off x="2133600" y="2046525"/>
            <a:ext cx="17064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Output: </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Action Proba</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823" name="Google Shape;823;p52"/>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825" name="Google Shape;825;p5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 機器如何產生反射動作</a:t>
            </a:r>
            <a:endParaRPr b="0" i="0" sz="3000" u="none" cap="none" strike="noStrike">
              <a:solidFill>
                <a:srgbClr val="000000"/>
              </a:solidFill>
              <a:latin typeface="Arial"/>
              <a:ea typeface="Arial"/>
              <a:cs typeface="Arial"/>
              <a:sym typeface="Arial"/>
            </a:endParaRPr>
          </a:p>
        </p:txBody>
      </p:sp>
      <p:sp>
        <p:nvSpPr>
          <p:cNvPr id="826" name="Google Shape;826;p52"/>
          <p:cNvSpPr txBox="1"/>
          <p:nvPr/>
        </p:nvSpPr>
        <p:spPr>
          <a:xfrm>
            <a:off x="470725" y="2732475"/>
            <a:ext cx="2067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27" name="Google Shape;827;p52"/>
          <p:cNvGraphicFramePr/>
          <p:nvPr/>
        </p:nvGraphicFramePr>
        <p:xfrm>
          <a:off x="3665775" y="1314450"/>
          <a:ext cx="3000000" cy="3000000"/>
        </p:xfrm>
        <a:graphic>
          <a:graphicData uri="http://schemas.openxmlformats.org/drawingml/2006/table">
            <a:tbl>
              <a:tblPr>
                <a:noFill/>
                <a:tableStyleId>{D2799C76-7CAF-4287-8B97-2FFD7D02C387}</a:tableStyleId>
              </a:tblPr>
              <a:tblGrid>
                <a:gridCol w="711850"/>
                <a:gridCol w="711850"/>
                <a:gridCol w="711850"/>
                <a:gridCol w="711850"/>
                <a:gridCol w="711850"/>
                <a:gridCol w="711850"/>
                <a:gridCol w="711850"/>
              </a:tblGrid>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828" name="Google Shape;828;p52"/>
          <p:cNvPicPr preferRelativeResize="0"/>
          <p:nvPr/>
        </p:nvPicPr>
        <p:blipFill rotWithShape="1">
          <a:blip r:embed="rId3">
            <a:alphaModFix/>
          </a:blip>
          <a:srcRect b="0" l="0" r="0" t="0"/>
          <a:stretch/>
        </p:blipFill>
        <p:spPr>
          <a:xfrm>
            <a:off x="6513175" y="2928575"/>
            <a:ext cx="711850" cy="524624"/>
          </a:xfrm>
          <a:prstGeom prst="rect">
            <a:avLst/>
          </a:prstGeom>
          <a:noFill/>
          <a:ln>
            <a:noFill/>
          </a:ln>
        </p:spPr>
      </p:pic>
      <p:pic>
        <p:nvPicPr>
          <p:cNvPr id="829" name="Google Shape;829;p52"/>
          <p:cNvPicPr preferRelativeResize="0"/>
          <p:nvPr/>
        </p:nvPicPr>
        <p:blipFill rotWithShape="1">
          <a:blip r:embed="rId4">
            <a:alphaModFix/>
          </a:blip>
          <a:srcRect b="0" l="0" r="0" t="0"/>
          <a:stretch/>
        </p:blipFill>
        <p:spPr>
          <a:xfrm>
            <a:off x="5089475" y="2386700"/>
            <a:ext cx="711850" cy="524624"/>
          </a:xfrm>
          <a:prstGeom prst="rect">
            <a:avLst/>
          </a:prstGeom>
          <a:noFill/>
          <a:ln>
            <a:noFill/>
          </a:ln>
        </p:spPr>
      </p:pic>
      <p:pic>
        <p:nvPicPr>
          <p:cNvPr id="830" name="Google Shape;830;p52"/>
          <p:cNvPicPr preferRelativeResize="0"/>
          <p:nvPr/>
        </p:nvPicPr>
        <p:blipFill rotWithShape="1">
          <a:blip r:embed="rId5">
            <a:alphaModFix/>
          </a:blip>
          <a:srcRect b="0" l="0" r="0" t="0"/>
          <a:stretch/>
        </p:blipFill>
        <p:spPr>
          <a:xfrm flipH="1">
            <a:off x="3767254" y="899168"/>
            <a:ext cx="523184" cy="837128"/>
          </a:xfrm>
          <a:prstGeom prst="rect">
            <a:avLst/>
          </a:prstGeom>
          <a:noFill/>
          <a:ln>
            <a:noFill/>
          </a:ln>
        </p:spPr>
      </p:pic>
      <p:pic>
        <p:nvPicPr>
          <p:cNvPr id="831" name="Google Shape;831;p52"/>
          <p:cNvPicPr preferRelativeResize="0"/>
          <p:nvPr/>
        </p:nvPicPr>
        <p:blipFill rotWithShape="1">
          <a:blip r:embed="rId6">
            <a:alphaModFix/>
          </a:blip>
          <a:srcRect b="0" l="0" r="0" t="0"/>
          <a:stretch/>
        </p:blipFill>
        <p:spPr>
          <a:xfrm>
            <a:off x="7936875" y="4531200"/>
            <a:ext cx="711850" cy="524624"/>
          </a:xfrm>
          <a:prstGeom prst="rect">
            <a:avLst/>
          </a:prstGeom>
          <a:noFill/>
          <a:ln>
            <a:noFill/>
          </a:ln>
        </p:spPr>
      </p:pic>
      <p:sp>
        <p:nvSpPr>
          <p:cNvPr id="832" name="Google Shape;832;p52"/>
          <p:cNvSpPr txBox="1"/>
          <p:nvPr/>
        </p:nvSpPr>
        <p:spPr>
          <a:xfrm>
            <a:off x="5658100" y="20634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833" name="Google Shape;833;p52"/>
          <p:cNvSpPr txBox="1"/>
          <p:nvPr/>
        </p:nvSpPr>
        <p:spPr>
          <a:xfrm>
            <a:off x="7176725" y="27095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834" name="Google Shape;834;p52"/>
          <p:cNvSpPr txBox="1"/>
          <p:nvPr/>
        </p:nvSpPr>
        <p:spPr>
          <a:xfrm>
            <a:off x="8385300" y="4179075"/>
            <a:ext cx="7839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FF"/>
                </a:solidFill>
                <a:latin typeface="Arial"/>
                <a:ea typeface="Arial"/>
                <a:cs typeface="Arial"/>
                <a:sym typeface="Arial"/>
              </a:rPr>
              <a:t>+1</a:t>
            </a:r>
            <a:endParaRPr b="0" i="0" sz="3000" u="none" cap="none" strike="noStrike">
              <a:solidFill>
                <a:srgbClr val="0000FF"/>
              </a:solidFill>
              <a:latin typeface="Arial"/>
              <a:ea typeface="Arial"/>
              <a:cs typeface="Arial"/>
              <a:sym typeface="Arial"/>
            </a:endParaRPr>
          </a:p>
        </p:txBody>
      </p:sp>
      <p:pic>
        <p:nvPicPr>
          <p:cNvPr id="835" name="Google Shape;835;p52"/>
          <p:cNvPicPr preferRelativeResize="0"/>
          <p:nvPr/>
        </p:nvPicPr>
        <p:blipFill rotWithShape="1">
          <a:blip r:embed="rId7">
            <a:alphaModFix/>
          </a:blip>
          <a:srcRect b="0" l="0" r="0" t="0"/>
          <a:stretch/>
        </p:blipFill>
        <p:spPr>
          <a:xfrm flipH="1" rot="5400000">
            <a:off x="1882600" y="2607200"/>
            <a:ext cx="1884825" cy="1347975"/>
          </a:xfrm>
          <a:prstGeom prst="rect">
            <a:avLst/>
          </a:prstGeom>
          <a:noFill/>
          <a:ln>
            <a:noFill/>
          </a:ln>
        </p:spPr>
      </p:pic>
      <p:sp>
        <p:nvSpPr>
          <p:cNvPr id="836" name="Google Shape;836;p52"/>
          <p:cNvSpPr txBox="1"/>
          <p:nvPr/>
        </p:nvSpPr>
        <p:spPr>
          <a:xfrm>
            <a:off x="2133600" y="3722925"/>
            <a:ext cx="17064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State</a:t>
            </a:r>
            <a:endParaRPr b="0" i="0" sz="1800" u="none" cap="none" strike="noStrike">
              <a:solidFill>
                <a:srgbClr val="000000"/>
              </a:solidFill>
              <a:latin typeface="Arial"/>
              <a:ea typeface="Arial"/>
              <a:cs typeface="Arial"/>
              <a:sym typeface="Arial"/>
            </a:endParaRPr>
          </a:p>
        </p:txBody>
      </p:sp>
      <p:sp>
        <p:nvSpPr>
          <p:cNvPr id="837" name="Google Shape;837;p52"/>
          <p:cNvSpPr txBox="1"/>
          <p:nvPr/>
        </p:nvSpPr>
        <p:spPr>
          <a:xfrm>
            <a:off x="822950" y="1513125"/>
            <a:ext cx="27477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Output: Action Proba</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R:0.5, L:0.2, U:0.1, D:0.2</a:t>
            </a:r>
            <a:endParaRPr b="0" i="0" sz="1800" u="none" cap="none" strike="noStrike">
              <a:solidFill>
                <a:srgbClr val="FF0000"/>
              </a:solidFill>
              <a:latin typeface="Arial"/>
              <a:ea typeface="Arial"/>
              <a:cs typeface="Arial"/>
              <a:sym typeface="Arial"/>
            </a:endParaRPr>
          </a:p>
        </p:txBody>
      </p:sp>
      <p:sp>
        <p:nvSpPr>
          <p:cNvPr id="838" name="Google Shape;838;p52"/>
          <p:cNvSpPr txBox="1"/>
          <p:nvPr/>
        </p:nvSpPr>
        <p:spPr>
          <a:xfrm>
            <a:off x="180200" y="43221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 State, Action, Reward )</a:t>
            </a:r>
            <a:endParaRPr b="0" i="0" sz="1800" u="none" cap="none" strike="noStrike">
              <a:solidFill>
                <a:srgbClr val="000000"/>
              </a:solidFill>
              <a:latin typeface="Arial"/>
              <a:ea typeface="Arial"/>
              <a:cs typeface="Arial"/>
              <a:sym typeface="Arial"/>
            </a:endParaRPr>
          </a:p>
        </p:txBody>
      </p:sp>
      <p:sp>
        <p:nvSpPr>
          <p:cNvPr id="839" name="Google Shape;839;p52"/>
          <p:cNvSpPr/>
          <p:nvPr/>
        </p:nvSpPr>
        <p:spPr>
          <a:xfrm>
            <a:off x="2851350" y="4383675"/>
            <a:ext cx="642900" cy="3558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52"/>
          <p:cNvPicPr preferRelativeResize="0"/>
          <p:nvPr/>
        </p:nvPicPr>
        <p:blipFill rotWithShape="1">
          <a:blip r:embed="rId8">
            <a:alphaModFix/>
          </a:blip>
          <a:srcRect b="0" l="0" r="0" t="0"/>
          <a:stretch/>
        </p:blipFill>
        <p:spPr>
          <a:xfrm>
            <a:off x="84325" y="2203075"/>
            <a:ext cx="1884676" cy="1414600"/>
          </a:xfrm>
          <a:prstGeom prst="rect">
            <a:avLst/>
          </a:prstGeom>
          <a:noFill/>
          <a:ln>
            <a:noFill/>
          </a:ln>
        </p:spPr>
      </p:pic>
      <p:sp>
        <p:nvSpPr>
          <p:cNvPr id="841" name="Google Shape;841;p52"/>
          <p:cNvSpPr/>
          <p:nvPr/>
        </p:nvSpPr>
        <p:spPr>
          <a:xfrm>
            <a:off x="0" y="899175"/>
            <a:ext cx="3665700" cy="603900"/>
          </a:xfrm>
          <a:prstGeom prst="wedgeRectCallout">
            <a:avLst>
              <a:gd fmla="val -20833" name="adj1"/>
              <a:gd fmla="val 62500"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利用機率抽樣得到下個動作，雖然機率大的動作較容易被抽取到，但還是有很大的隨機性，因此不需要epsilon控制隨機性</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idx="1" type="body"/>
          </p:nvPr>
        </p:nvSpPr>
        <p:spPr>
          <a:xfrm>
            <a:off x="952500" y="3108375"/>
            <a:ext cx="7919100" cy="14436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SzPts val="2400"/>
              <a:buFont typeface="Helvetica Neue"/>
              <a:buNone/>
            </a:pPr>
            <a:r>
              <a:rPr lang="zh-TW" sz="1400" u="sng">
                <a:solidFill>
                  <a:schemeClr val="hlink"/>
                </a:solidFill>
                <a:hlinkClick r:id="rId3"/>
              </a:rPr>
              <a:t>程式碼</a:t>
            </a:r>
            <a:endParaRPr sz="1400"/>
          </a:p>
          <a:p>
            <a:pPr indent="0" lvl="0" marL="0" marR="0" rtl="0" algn="l">
              <a:lnSpc>
                <a:spcPct val="100000"/>
              </a:lnSpc>
              <a:spcBef>
                <a:spcPts val="0"/>
              </a:spcBef>
              <a:spcAft>
                <a:spcPts val="0"/>
              </a:spcAft>
              <a:buClr>
                <a:srgbClr val="000000"/>
              </a:buClr>
              <a:buSzPts val="2400"/>
              <a:buFont typeface="Helvetica Neue"/>
              <a:buNone/>
            </a:pPr>
            <a:r>
              <a:rPr lang="zh-TW" sz="1400" u="sng">
                <a:solidFill>
                  <a:schemeClr val="hlink"/>
                </a:solidFill>
                <a:hlinkClick r:id="rId4"/>
              </a:rPr>
              <a:t>實作課程環境建置</a:t>
            </a:r>
            <a:endParaRPr sz="1400"/>
          </a:p>
          <a:p>
            <a:pPr indent="0" lvl="0" marL="0" marR="0" rtl="0" algn="l">
              <a:lnSpc>
                <a:spcPct val="100000"/>
              </a:lnSpc>
              <a:spcBef>
                <a:spcPts val="0"/>
              </a:spcBef>
              <a:spcAft>
                <a:spcPts val="0"/>
              </a:spcAft>
              <a:buClr>
                <a:srgbClr val="000000"/>
              </a:buClr>
              <a:buSzPts val="2400"/>
              <a:buFont typeface="Helvetica Neue"/>
              <a:buNone/>
            </a:pPr>
            <a:r>
              <a:rPr lang="zh-TW" sz="1400" u="sng">
                <a:solidFill>
                  <a:schemeClr val="hlink"/>
                </a:solidFill>
                <a:hlinkClick r:id="rId5"/>
              </a:rPr>
              <a:t>講師投影片</a:t>
            </a:r>
            <a:endParaRPr sz="1400"/>
          </a:p>
          <a:p>
            <a:pPr indent="0" lvl="0" marL="0" marR="0" rtl="0" algn="l">
              <a:lnSpc>
                <a:spcPct val="100000"/>
              </a:lnSpc>
              <a:spcBef>
                <a:spcPts val="0"/>
              </a:spcBef>
              <a:spcAft>
                <a:spcPts val="0"/>
              </a:spcAft>
              <a:buClr>
                <a:srgbClr val="000000"/>
              </a:buClr>
              <a:buSzPts val="2400"/>
              <a:buFont typeface="Helvetica Neue"/>
              <a:buNone/>
            </a:pPr>
            <a:r>
              <a:rPr lang="zh-TW" sz="1400" u="sng">
                <a:solidFill>
                  <a:schemeClr val="hlink"/>
                </a:solidFill>
                <a:hlinkClick r:id="rId6"/>
              </a:rPr>
              <a:t>影片播放列表</a:t>
            </a:r>
            <a:endParaRPr sz="1400"/>
          </a:p>
          <a:p>
            <a:pPr indent="0" lvl="0" marL="0" marR="0" rtl="0" algn="l">
              <a:lnSpc>
                <a:spcPct val="100000"/>
              </a:lnSpc>
              <a:spcBef>
                <a:spcPts val="0"/>
              </a:spcBef>
              <a:spcAft>
                <a:spcPts val="0"/>
              </a:spcAft>
              <a:buClr>
                <a:srgbClr val="000000"/>
              </a:buClr>
              <a:buSzPts val="2400"/>
              <a:buFont typeface="Helvetica Neue"/>
              <a:buNone/>
            </a:pPr>
            <a:r>
              <a:rPr lang="zh-TW" sz="1400" u="sng">
                <a:solidFill>
                  <a:schemeClr val="hlink"/>
                </a:solidFill>
                <a:hlinkClick r:id="rId7"/>
              </a:rPr>
              <a:t>課程投影片pdf</a:t>
            </a:r>
            <a:endParaRPr sz="1400"/>
          </a:p>
        </p:txBody>
      </p:sp>
      <p:sp>
        <p:nvSpPr>
          <p:cNvPr id="109" name="Google Shape;109;p17"/>
          <p:cNvSpPr txBox="1"/>
          <p:nvPr>
            <p:ph type="title"/>
          </p:nvPr>
        </p:nvSpPr>
        <p:spPr>
          <a:xfrm>
            <a:off x="471488" y="214313"/>
            <a:ext cx="5853410" cy="566737"/>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2600" u="none" cap="none" strike="noStrike">
                <a:solidFill>
                  <a:srgbClr val="1A1A1A"/>
                </a:solidFill>
                <a:latin typeface="Arial"/>
                <a:ea typeface="Arial"/>
                <a:cs typeface="Arial"/>
                <a:sym typeface="Arial"/>
              </a:rPr>
              <a:t>各時段預計完成內容</a:t>
            </a:r>
            <a:endParaRPr b="0" i="0" sz="2600" u="none" cap="none" strike="noStrike">
              <a:solidFill>
                <a:srgbClr val="1A1A1A"/>
              </a:solidFill>
              <a:latin typeface="Arial"/>
              <a:ea typeface="Arial"/>
              <a:cs typeface="Arial"/>
              <a:sym typeface="Arial"/>
            </a:endParaRPr>
          </a:p>
        </p:txBody>
      </p:sp>
      <p:graphicFrame>
        <p:nvGraphicFramePr>
          <p:cNvPr id="110" name="Google Shape;110;p17"/>
          <p:cNvGraphicFramePr/>
          <p:nvPr/>
        </p:nvGraphicFramePr>
        <p:xfrm>
          <a:off x="952500" y="986324"/>
          <a:ext cx="3000000" cy="3000000"/>
        </p:xfrm>
        <a:graphic>
          <a:graphicData uri="http://schemas.openxmlformats.org/drawingml/2006/table">
            <a:tbl>
              <a:tblPr>
                <a:noFill/>
                <a:tableStyleId>{D2799C76-7CAF-4287-8B97-2FFD7D02C387}</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9:30 - 10:30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zh-TW" sz="2400" u="none" cap="none" strike="noStrike">
                          <a:solidFill>
                            <a:schemeClr val="dk1"/>
                          </a:solidFill>
                        </a:rPr>
                        <a:t>Deep Q-Learning </a:t>
                      </a:r>
                      <a:endParaRPr b="1" sz="2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10:50 - 12:30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zh-TW" sz="2400" u="none" cap="none" strike="noStrike">
                          <a:solidFill>
                            <a:schemeClr val="dk1"/>
                          </a:solidFill>
                        </a:rPr>
                        <a:t>Deep Q-Learning </a:t>
                      </a:r>
                      <a:r>
                        <a:rPr lang="zh-TW" sz="2400" u="none" cap="none" strike="noStrike">
                          <a:solidFill>
                            <a:schemeClr val="dk1"/>
                          </a:solidFill>
                          <a:latin typeface="Arial"/>
                          <a:ea typeface="Arial"/>
                          <a:cs typeface="Arial"/>
                          <a:sym typeface="Arial"/>
                        </a:rPr>
                        <a:t>實作</a:t>
                      </a:r>
                      <a:endParaRPr sz="2400" u="sng" cap="none" strike="noStrike">
                        <a:solidFill>
                          <a:srgbClr val="0097A7"/>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14:00 - 15:00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zh-TW" sz="2400" u="none" cap="none" strike="noStrike">
                          <a:latin typeface="Arial"/>
                          <a:ea typeface="Arial"/>
                          <a:cs typeface="Arial"/>
                          <a:sym typeface="Arial"/>
                        </a:rPr>
                        <a:t>Policy Gradient</a:t>
                      </a:r>
                      <a:endParaRPr b="1" sz="2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15:20 - 17:00</a:t>
                      </a:r>
                      <a:endParaRPr b="1" sz="14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zh-TW" sz="2400" u="none" cap="none" strike="noStrike"/>
                        <a:t>Challenge Time(option)</a:t>
                      </a:r>
                      <a:endParaRPr b="1" sz="24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847" name="Google Shape;847;p53"/>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5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849" name="Google Shape;849;p5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 機器如何學習正確反射動作</a:t>
            </a:r>
            <a:endParaRPr b="0" i="0" sz="3000" u="none" cap="none" strike="noStrike">
              <a:solidFill>
                <a:srgbClr val="000000"/>
              </a:solidFill>
              <a:latin typeface="Arial"/>
              <a:ea typeface="Arial"/>
              <a:cs typeface="Arial"/>
              <a:sym typeface="Arial"/>
            </a:endParaRPr>
          </a:p>
        </p:txBody>
      </p:sp>
      <p:sp>
        <p:nvSpPr>
          <p:cNvPr id="850" name="Google Shape;850;p53"/>
          <p:cNvSpPr txBox="1"/>
          <p:nvPr/>
        </p:nvSpPr>
        <p:spPr>
          <a:xfrm>
            <a:off x="180200" y="3331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851" name="Google Shape;851;p53"/>
          <p:cNvSpPr txBox="1"/>
          <p:nvPr/>
        </p:nvSpPr>
        <p:spPr>
          <a:xfrm>
            <a:off x="180200" y="36363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852" name="Google Shape;852;p53"/>
          <p:cNvSpPr txBox="1"/>
          <p:nvPr/>
        </p:nvSpPr>
        <p:spPr>
          <a:xfrm>
            <a:off x="180200" y="39411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853" name="Google Shape;853;p53"/>
          <p:cNvSpPr txBox="1"/>
          <p:nvPr/>
        </p:nvSpPr>
        <p:spPr>
          <a:xfrm>
            <a:off x="180200" y="47031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854" name="Google Shape;854;p53"/>
          <p:cNvSpPr txBox="1"/>
          <p:nvPr/>
        </p:nvSpPr>
        <p:spPr>
          <a:xfrm>
            <a:off x="180200" y="4093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855" name="Google Shape;855;p53"/>
          <p:cNvSpPr txBox="1"/>
          <p:nvPr/>
        </p:nvSpPr>
        <p:spPr>
          <a:xfrm>
            <a:off x="180200" y="1197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[0.2,</a:t>
            </a:r>
            <a:r>
              <a:rPr b="0" i="0" lang="zh-TW" sz="1800" u="none" cap="none" strike="noStrike">
                <a:solidFill>
                  <a:srgbClr val="0000FF"/>
                </a:solidFill>
                <a:highlight>
                  <a:srgbClr val="FF0000"/>
                </a:highlight>
                <a:latin typeface="Arial"/>
                <a:ea typeface="Arial"/>
                <a:cs typeface="Arial"/>
                <a:sym typeface="Arial"/>
              </a:rPr>
              <a:t>0.5</a:t>
            </a:r>
            <a:r>
              <a:rPr b="0" i="0" lang="zh-TW" sz="1800" u="none" cap="none" strike="noStrike">
                <a:solidFill>
                  <a:srgbClr val="0000FF"/>
                </a:solidFill>
                <a:latin typeface="Arial"/>
                <a:ea typeface="Arial"/>
                <a:cs typeface="Arial"/>
                <a:sym typeface="Arial"/>
              </a:rPr>
              <a:t>,0.1,0.2],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856" name="Google Shape;856;p53"/>
          <p:cNvSpPr txBox="1"/>
          <p:nvPr/>
        </p:nvSpPr>
        <p:spPr>
          <a:xfrm>
            <a:off x="180200" y="1502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[0.4,</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,0.1,0.1],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857" name="Google Shape;857;p53"/>
          <p:cNvSpPr txBox="1"/>
          <p:nvPr/>
        </p:nvSpPr>
        <p:spPr>
          <a:xfrm>
            <a:off x="180200" y="1807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,0.2,0.3],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858" name="Google Shape;858;p53"/>
          <p:cNvSpPr txBox="1"/>
          <p:nvPr/>
        </p:nvSpPr>
        <p:spPr>
          <a:xfrm>
            <a:off x="1802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[0.3,0.2,0.1,</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859" name="Google Shape;859;p53"/>
          <p:cNvSpPr txBox="1"/>
          <p:nvPr/>
        </p:nvSpPr>
        <p:spPr>
          <a:xfrm>
            <a:off x="1802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860" name="Google Shape;860;p53"/>
          <p:cNvSpPr txBox="1"/>
          <p:nvPr/>
        </p:nvSpPr>
        <p:spPr>
          <a:xfrm>
            <a:off x="250375" y="768525"/>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State</a:t>
            </a:r>
            <a:r>
              <a:rPr b="1" i="0" lang="zh-TW" sz="1400" u="none" cap="none" strike="noStrike">
                <a:solidFill>
                  <a:srgbClr val="0000FF"/>
                </a:solidFill>
                <a:latin typeface="Arial"/>
                <a:ea typeface="Arial"/>
                <a:cs typeface="Arial"/>
                <a:sym typeface="Arial"/>
              </a:rPr>
              <a:t>,  Output Action Proba,  </a:t>
            </a:r>
            <a:r>
              <a:rPr b="1" i="0" lang="zh-TW" sz="1400" u="none" cap="none" strike="noStrike">
                <a:solidFill>
                  <a:srgbClr val="00FF00"/>
                </a:solidFill>
                <a:latin typeface="Arial"/>
                <a:ea typeface="Arial"/>
                <a:cs typeface="Arial"/>
                <a:sym typeface="Arial"/>
              </a:rPr>
              <a:t>Reward</a:t>
            </a:r>
            <a:endParaRPr b="1" i="0" sz="1400" u="none" cap="none" strike="noStrike">
              <a:solidFill>
                <a:srgbClr val="00FF00"/>
              </a:solidFill>
              <a:latin typeface="Arial"/>
              <a:ea typeface="Arial"/>
              <a:cs typeface="Arial"/>
              <a:sym typeface="Arial"/>
            </a:endParaRPr>
          </a:p>
        </p:txBody>
      </p:sp>
      <p:cxnSp>
        <p:nvCxnSpPr>
          <p:cNvPr id="861" name="Google Shape;861;p53"/>
          <p:cNvCxnSpPr/>
          <p:nvPr/>
        </p:nvCxnSpPr>
        <p:spPr>
          <a:xfrm flipH="1" rot="10800000">
            <a:off x="260375" y="3056625"/>
            <a:ext cx="3064200" cy="300"/>
          </a:xfrm>
          <a:prstGeom prst="straightConnector1">
            <a:avLst/>
          </a:prstGeom>
          <a:noFill/>
          <a:ln cap="flat" cmpd="sng" w="19050">
            <a:solidFill>
              <a:srgbClr val="FF0000"/>
            </a:solidFill>
            <a:prstDash val="dash"/>
            <a:round/>
            <a:headEnd len="sm" w="sm" type="none"/>
            <a:tailEnd len="sm" w="sm" type="none"/>
          </a:ln>
        </p:spPr>
      </p:cxnSp>
      <p:graphicFrame>
        <p:nvGraphicFramePr>
          <p:cNvPr id="862" name="Google Shape;862;p53"/>
          <p:cNvGraphicFramePr/>
          <p:nvPr/>
        </p:nvGraphicFramePr>
        <p:xfrm>
          <a:off x="3665775" y="1314450"/>
          <a:ext cx="3000000" cy="3000000"/>
        </p:xfrm>
        <a:graphic>
          <a:graphicData uri="http://schemas.openxmlformats.org/drawingml/2006/table">
            <a:tbl>
              <a:tblPr>
                <a:noFill/>
                <a:tableStyleId>{D2799C76-7CAF-4287-8B97-2FFD7D02C387}</a:tableStyleId>
              </a:tblPr>
              <a:tblGrid>
                <a:gridCol w="711850"/>
                <a:gridCol w="711850"/>
                <a:gridCol w="711850"/>
                <a:gridCol w="711850"/>
                <a:gridCol w="711850"/>
                <a:gridCol w="711850"/>
                <a:gridCol w="711850"/>
              </a:tblGrid>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863" name="Google Shape;863;p53"/>
          <p:cNvPicPr preferRelativeResize="0"/>
          <p:nvPr/>
        </p:nvPicPr>
        <p:blipFill rotWithShape="1">
          <a:blip r:embed="rId3">
            <a:alphaModFix/>
          </a:blip>
          <a:srcRect b="0" l="0" r="0" t="0"/>
          <a:stretch/>
        </p:blipFill>
        <p:spPr>
          <a:xfrm>
            <a:off x="6513175" y="2928575"/>
            <a:ext cx="711850" cy="524624"/>
          </a:xfrm>
          <a:prstGeom prst="rect">
            <a:avLst/>
          </a:prstGeom>
          <a:noFill/>
          <a:ln>
            <a:noFill/>
          </a:ln>
        </p:spPr>
      </p:pic>
      <p:pic>
        <p:nvPicPr>
          <p:cNvPr id="864" name="Google Shape;864;p53"/>
          <p:cNvPicPr preferRelativeResize="0"/>
          <p:nvPr/>
        </p:nvPicPr>
        <p:blipFill rotWithShape="1">
          <a:blip r:embed="rId4">
            <a:alphaModFix/>
          </a:blip>
          <a:srcRect b="0" l="0" r="0" t="0"/>
          <a:stretch/>
        </p:blipFill>
        <p:spPr>
          <a:xfrm>
            <a:off x="5089475" y="2386700"/>
            <a:ext cx="711850" cy="524624"/>
          </a:xfrm>
          <a:prstGeom prst="rect">
            <a:avLst/>
          </a:prstGeom>
          <a:noFill/>
          <a:ln>
            <a:noFill/>
          </a:ln>
        </p:spPr>
      </p:pic>
      <p:pic>
        <p:nvPicPr>
          <p:cNvPr id="865" name="Google Shape;865;p53"/>
          <p:cNvPicPr preferRelativeResize="0"/>
          <p:nvPr/>
        </p:nvPicPr>
        <p:blipFill rotWithShape="1">
          <a:blip r:embed="rId5">
            <a:alphaModFix/>
          </a:blip>
          <a:srcRect b="0" l="0" r="0" t="0"/>
          <a:stretch/>
        </p:blipFill>
        <p:spPr>
          <a:xfrm flipH="1">
            <a:off x="3767254" y="899168"/>
            <a:ext cx="523184" cy="837128"/>
          </a:xfrm>
          <a:prstGeom prst="rect">
            <a:avLst/>
          </a:prstGeom>
          <a:noFill/>
          <a:ln>
            <a:noFill/>
          </a:ln>
        </p:spPr>
      </p:pic>
      <p:pic>
        <p:nvPicPr>
          <p:cNvPr id="866" name="Google Shape;866;p53"/>
          <p:cNvPicPr preferRelativeResize="0"/>
          <p:nvPr/>
        </p:nvPicPr>
        <p:blipFill rotWithShape="1">
          <a:blip r:embed="rId6">
            <a:alphaModFix/>
          </a:blip>
          <a:srcRect b="0" l="0" r="0" t="0"/>
          <a:stretch/>
        </p:blipFill>
        <p:spPr>
          <a:xfrm>
            <a:off x="7936875" y="4531200"/>
            <a:ext cx="711850" cy="524624"/>
          </a:xfrm>
          <a:prstGeom prst="rect">
            <a:avLst/>
          </a:prstGeom>
          <a:noFill/>
          <a:ln>
            <a:noFill/>
          </a:ln>
        </p:spPr>
      </p:pic>
      <p:sp>
        <p:nvSpPr>
          <p:cNvPr id="867" name="Google Shape;867;p53"/>
          <p:cNvSpPr txBox="1"/>
          <p:nvPr/>
        </p:nvSpPr>
        <p:spPr>
          <a:xfrm>
            <a:off x="5658100" y="20634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868" name="Google Shape;868;p53"/>
          <p:cNvSpPr txBox="1"/>
          <p:nvPr/>
        </p:nvSpPr>
        <p:spPr>
          <a:xfrm>
            <a:off x="7176725" y="27095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869" name="Google Shape;869;p53"/>
          <p:cNvSpPr txBox="1"/>
          <p:nvPr/>
        </p:nvSpPr>
        <p:spPr>
          <a:xfrm>
            <a:off x="8385300" y="4179075"/>
            <a:ext cx="7839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FF"/>
                </a:solidFill>
                <a:latin typeface="Arial"/>
                <a:ea typeface="Arial"/>
                <a:cs typeface="Arial"/>
                <a:sym typeface="Arial"/>
              </a:rPr>
              <a:t>+1</a:t>
            </a:r>
            <a:endParaRPr b="0" i="0" sz="3000" u="none" cap="none" strike="noStrike">
              <a:solidFill>
                <a:srgbClr val="0000FF"/>
              </a:solidFill>
              <a:latin typeface="Arial"/>
              <a:ea typeface="Arial"/>
              <a:cs typeface="Arial"/>
              <a:sym typeface="Arial"/>
            </a:endParaRPr>
          </a:p>
        </p:txBody>
      </p:sp>
      <p:grpSp>
        <p:nvGrpSpPr>
          <p:cNvPr id="870" name="Google Shape;870;p53"/>
          <p:cNvGrpSpPr/>
          <p:nvPr/>
        </p:nvGrpSpPr>
        <p:grpSpPr>
          <a:xfrm>
            <a:off x="4036300" y="2003400"/>
            <a:ext cx="3973625" cy="2714475"/>
            <a:chOff x="4036300" y="2003400"/>
            <a:chExt cx="3973625" cy="2714475"/>
          </a:xfrm>
        </p:grpSpPr>
        <p:cxnSp>
          <p:nvCxnSpPr>
            <p:cNvPr id="871" name="Google Shape;871;p53"/>
            <p:cNvCxnSpPr/>
            <p:nvPr/>
          </p:nvCxnSpPr>
          <p:spPr>
            <a:xfrm>
              <a:off x="4066888" y="4715707"/>
              <a:ext cx="805500" cy="0"/>
            </a:xfrm>
            <a:prstGeom prst="straightConnector1">
              <a:avLst/>
            </a:prstGeom>
            <a:noFill/>
            <a:ln cap="flat" cmpd="sng" w="28575">
              <a:solidFill>
                <a:srgbClr val="0000FF"/>
              </a:solidFill>
              <a:prstDash val="dash"/>
              <a:round/>
              <a:headEnd len="sm" w="sm" type="none"/>
              <a:tailEnd len="sm" w="sm" type="none"/>
            </a:ln>
          </p:spPr>
        </p:cxnSp>
        <p:grpSp>
          <p:nvGrpSpPr>
            <p:cNvPr id="872" name="Google Shape;872;p53"/>
            <p:cNvGrpSpPr/>
            <p:nvPr/>
          </p:nvGrpSpPr>
          <p:grpSpPr>
            <a:xfrm>
              <a:off x="4036300" y="2003400"/>
              <a:ext cx="3973625" cy="2714475"/>
              <a:chOff x="4036300" y="2003400"/>
              <a:chExt cx="3973625" cy="2714475"/>
            </a:xfrm>
          </p:grpSpPr>
          <p:cxnSp>
            <p:nvCxnSpPr>
              <p:cNvPr id="873" name="Google Shape;873;p53"/>
              <p:cNvCxnSpPr/>
              <p:nvPr/>
            </p:nvCxnSpPr>
            <p:spPr>
              <a:xfrm rot="10800000">
                <a:off x="4036300" y="2003400"/>
                <a:ext cx="30600" cy="2712300"/>
              </a:xfrm>
              <a:prstGeom prst="straightConnector1">
                <a:avLst/>
              </a:prstGeom>
              <a:noFill/>
              <a:ln cap="flat" cmpd="sng" w="28575">
                <a:solidFill>
                  <a:srgbClr val="0000FF"/>
                </a:solidFill>
                <a:prstDash val="dash"/>
                <a:round/>
                <a:headEnd len="sm" w="sm" type="none"/>
                <a:tailEnd len="sm" w="sm" type="none"/>
              </a:ln>
            </p:spPr>
          </p:cxnSp>
          <p:cxnSp>
            <p:nvCxnSpPr>
              <p:cNvPr id="874" name="Google Shape;874;p53"/>
              <p:cNvCxnSpPr/>
              <p:nvPr/>
            </p:nvCxnSpPr>
            <p:spPr>
              <a:xfrm flipH="1" rot="10800000">
                <a:off x="4833250" y="2653875"/>
                <a:ext cx="300" cy="2064000"/>
              </a:xfrm>
              <a:prstGeom prst="straightConnector1">
                <a:avLst/>
              </a:prstGeom>
              <a:noFill/>
              <a:ln cap="flat" cmpd="sng" w="28575">
                <a:solidFill>
                  <a:srgbClr val="0000FF"/>
                </a:solidFill>
                <a:prstDash val="dash"/>
                <a:round/>
                <a:headEnd len="sm" w="sm" type="none"/>
                <a:tailEnd len="sm" w="sm" type="none"/>
              </a:ln>
            </p:spPr>
          </p:cxnSp>
          <p:cxnSp>
            <p:nvCxnSpPr>
              <p:cNvPr id="875" name="Google Shape;875;p53"/>
              <p:cNvCxnSpPr/>
              <p:nvPr/>
            </p:nvCxnSpPr>
            <p:spPr>
              <a:xfrm>
                <a:off x="4828888" y="2657495"/>
                <a:ext cx="805500" cy="0"/>
              </a:xfrm>
              <a:prstGeom prst="straightConnector1">
                <a:avLst/>
              </a:prstGeom>
              <a:noFill/>
              <a:ln cap="flat" cmpd="sng" w="28575">
                <a:solidFill>
                  <a:srgbClr val="0000FF"/>
                </a:solidFill>
                <a:prstDash val="dash"/>
                <a:round/>
                <a:headEnd len="sm" w="sm" type="none"/>
                <a:tailEnd len="sm" w="sm" type="none"/>
              </a:ln>
            </p:spPr>
          </p:cxnSp>
          <p:cxnSp>
            <p:nvCxnSpPr>
              <p:cNvPr id="876" name="Google Shape;876;p53"/>
              <p:cNvCxnSpPr/>
              <p:nvPr/>
            </p:nvCxnSpPr>
            <p:spPr>
              <a:xfrm flipH="1" rot="10800000">
                <a:off x="5499475" y="2653650"/>
                <a:ext cx="19800" cy="1998900"/>
              </a:xfrm>
              <a:prstGeom prst="straightConnector1">
                <a:avLst/>
              </a:prstGeom>
              <a:noFill/>
              <a:ln cap="flat" cmpd="sng" w="28575">
                <a:solidFill>
                  <a:srgbClr val="0000FF"/>
                </a:solidFill>
                <a:prstDash val="dash"/>
                <a:round/>
                <a:headEnd len="sm" w="sm" type="none"/>
                <a:tailEnd len="sm" w="sm" type="none"/>
              </a:ln>
            </p:spPr>
          </p:cxnSp>
          <p:cxnSp>
            <p:nvCxnSpPr>
              <p:cNvPr id="877" name="Google Shape;877;p53"/>
              <p:cNvCxnSpPr/>
              <p:nvPr/>
            </p:nvCxnSpPr>
            <p:spPr>
              <a:xfrm>
                <a:off x="5492925" y="4715700"/>
                <a:ext cx="2517000" cy="0"/>
              </a:xfrm>
              <a:prstGeom prst="straightConnector1">
                <a:avLst/>
              </a:prstGeom>
              <a:noFill/>
              <a:ln cap="flat" cmpd="sng" w="28575">
                <a:solidFill>
                  <a:srgbClr val="0000FF"/>
                </a:solidFill>
                <a:prstDash val="dash"/>
                <a:round/>
                <a:headEnd len="sm" w="sm" type="none"/>
                <a:tailEnd len="sm" w="sm" type="none"/>
              </a:ln>
            </p:spPr>
          </p:cxnSp>
        </p:grpSp>
      </p:grpSp>
      <p:sp>
        <p:nvSpPr>
          <p:cNvPr id="878" name="Google Shape;878;p53"/>
          <p:cNvSpPr txBox="1"/>
          <p:nvPr/>
        </p:nvSpPr>
        <p:spPr>
          <a:xfrm>
            <a:off x="1802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[0.2,0.2,0.3,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879" name="Google Shape;879;p53"/>
          <p:cNvSpPr txBox="1"/>
          <p:nvPr/>
        </p:nvSpPr>
        <p:spPr>
          <a:xfrm>
            <a:off x="180200" y="1959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880" name="Google Shape;880;p53"/>
          <p:cNvSpPr/>
          <p:nvPr/>
        </p:nvSpPr>
        <p:spPr>
          <a:xfrm>
            <a:off x="3975475" y="1698175"/>
            <a:ext cx="162600" cy="152400"/>
          </a:xfrm>
          <a:prstGeom prst="ellipse">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3"/>
          <p:cNvSpPr/>
          <p:nvPr/>
        </p:nvSpPr>
        <p:spPr>
          <a:xfrm>
            <a:off x="3975475" y="2079175"/>
            <a:ext cx="162600" cy="152400"/>
          </a:xfrm>
          <a:prstGeom prst="ellipse">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53"/>
          <p:cNvSpPr/>
          <p:nvPr/>
        </p:nvSpPr>
        <p:spPr>
          <a:xfrm>
            <a:off x="3975475" y="2536375"/>
            <a:ext cx="162600" cy="152400"/>
          </a:xfrm>
          <a:prstGeom prst="ellipse">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53"/>
          <p:cNvSpPr/>
          <p:nvPr/>
        </p:nvSpPr>
        <p:spPr>
          <a:xfrm>
            <a:off x="4737475" y="2536375"/>
            <a:ext cx="162600" cy="152400"/>
          </a:xfrm>
          <a:prstGeom prst="ellipse">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53"/>
          <p:cNvSpPr/>
          <p:nvPr/>
        </p:nvSpPr>
        <p:spPr>
          <a:xfrm>
            <a:off x="7556875" y="4593775"/>
            <a:ext cx="162600" cy="152400"/>
          </a:xfrm>
          <a:prstGeom prst="ellipse">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53"/>
          <p:cNvSpPr txBox="1"/>
          <p:nvPr/>
        </p:nvSpPr>
        <p:spPr>
          <a:xfrm>
            <a:off x="180200" y="4474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886" name="Google Shape;886;p53"/>
          <p:cNvSpPr txBox="1"/>
          <p:nvPr/>
        </p:nvSpPr>
        <p:spPr>
          <a:xfrm>
            <a:off x="180200" y="43221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887" name="Google Shape;887;p53"/>
          <p:cNvSpPr txBox="1"/>
          <p:nvPr/>
        </p:nvSpPr>
        <p:spPr>
          <a:xfrm>
            <a:off x="1018400" y="977525"/>
            <a:ext cx="11109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(U,D,L,R)</a:t>
            </a:r>
            <a:endParaRPr b="0" i="0" sz="1400" u="none" cap="none" strike="noStrike">
              <a:solidFill>
                <a:srgbClr val="000000"/>
              </a:solidFill>
              <a:latin typeface="Arial"/>
              <a:ea typeface="Arial"/>
              <a:cs typeface="Arial"/>
              <a:sym typeface="Arial"/>
            </a:endParaRPr>
          </a:p>
        </p:txBody>
      </p:sp>
      <p:sp>
        <p:nvSpPr>
          <p:cNvPr id="888" name="Google Shape;888;p53"/>
          <p:cNvSpPr txBox="1"/>
          <p:nvPr/>
        </p:nvSpPr>
        <p:spPr>
          <a:xfrm>
            <a:off x="174175" y="2978375"/>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State</a:t>
            </a:r>
            <a:r>
              <a:rPr b="1" i="0" lang="zh-TW" sz="1400" u="none" cap="none" strike="noStrike">
                <a:solidFill>
                  <a:srgbClr val="0000FF"/>
                </a:solidFill>
                <a:latin typeface="Arial"/>
                <a:ea typeface="Arial"/>
                <a:cs typeface="Arial"/>
                <a:sym typeface="Arial"/>
              </a:rPr>
              <a:t>,  Real  Action,  </a:t>
            </a:r>
            <a:r>
              <a:rPr b="1" i="0" lang="zh-TW" sz="1400" u="none" cap="none" strike="noStrike">
                <a:solidFill>
                  <a:srgbClr val="00FF00"/>
                </a:solidFill>
                <a:latin typeface="Arial"/>
                <a:ea typeface="Arial"/>
                <a:cs typeface="Arial"/>
                <a:sym typeface="Arial"/>
              </a:rPr>
              <a:t>Reward</a:t>
            </a:r>
            <a:endParaRPr b="1" i="0" sz="1400" u="none" cap="none" strike="noStrike">
              <a:solidFill>
                <a:srgbClr val="00FF00"/>
              </a:solidFill>
              <a:latin typeface="Arial"/>
              <a:ea typeface="Arial"/>
              <a:cs typeface="Arial"/>
              <a:sym typeface="Arial"/>
            </a:endParaRPr>
          </a:p>
        </p:txBody>
      </p:sp>
      <p:sp>
        <p:nvSpPr>
          <p:cNvPr id="889" name="Google Shape;889;p53"/>
          <p:cNvSpPr txBox="1"/>
          <p:nvPr/>
        </p:nvSpPr>
        <p:spPr>
          <a:xfrm>
            <a:off x="942200" y="3111125"/>
            <a:ext cx="11109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(U,D,L,R)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5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895" name="Google Shape;895;p54"/>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5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897" name="Google Shape;897;p5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 機器如何學習正確反射動作</a:t>
            </a:r>
            <a:endParaRPr b="0" i="0" sz="3000" u="none" cap="none" strike="noStrike">
              <a:solidFill>
                <a:srgbClr val="000000"/>
              </a:solidFill>
              <a:latin typeface="Arial"/>
              <a:ea typeface="Arial"/>
              <a:cs typeface="Arial"/>
              <a:sym typeface="Arial"/>
            </a:endParaRPr>
          </a:p>
        </p:txBody>
      </p:sp>
      <p:sp>
        <p:nvSpPr>
          <p:cNvPr id="898" name="Google Shape;898;p54"/>
          <p:cNvSpPr/>
          <p:nvPr/>
        </p:nvSpPr>
        <p:spPr>
          <a:xfrm>
            <a:off x="2913025" y="2987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54"/>
          <p:cNvSpPr/>
          <p:nvPr/>
        </p:nvSpPr>
        <p:spPr>
          <a:xfrm>
            <a:off x="2913025" y="2606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54"/>
          <p:cNvSpPr/>
          <p:nvPr/>
        </p:nvSpPr>
        <p:spPr>
          <a:xfrm>
            <a:off x="2913025" y="2225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54"/>
          <p:cNvSpPr/>
          <p:nvPr/>
        </p:nvSpPr>
        <p:spPr>
          <a:xfrm>
            <a:off x="2913025" y="19202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54"/>
          <p:cNvSpPr/>
          <p:nvPr/>
        </p:nvSpPr>
        <p:spPr>
          <a:xfrm>
            <a:off x="2913025" y="16154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54"/>
          <p:cNvSpPr/>
          <p:nvPr/>
        </p:nvSpPr>
        <p:spPr>
          <a:xfrm>
            <a:off x="816425" y="3008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54"/>
          <p:cNvSpPr/>
          <p:nvPr/>
        </p:nvSpPr>
        <p:spPr>
          <a:xfrm>
            <a:off x="816425" y="2627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54"/>
          <p:cNvSpPr/>
          <p:nvPr/>
        </p:nvSpPr>
        <p:spPr>
          <a:xfrm>
            <a:off x="816425" y="2246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54"/>
          <p:cNvSpPr/>
          <p:nvPr/>
        </p:nvSpPr>
        <p:spPr>
          <a:xfrm>
            <a:off x="816425" y="19420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54"/>
          <p:cNvSpPr/>
          <p:nvPr/>
        </p:nvSpPr>
        <p:spPr>
          <a:xfrm>
            <a:off x="816425" y="16372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54"/>
          <p:cNvSpPr txBox="1"/>
          <p:nvPr/>
        </p:nvSpPr>
        <p:spPr>
          <a:xfrm>
            <a:off x="20852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[0.2,</a:t>
            </a:r>
            <a:r>
              <a:rPr b="0" i="0" lang="zh-TW" sz="1800" u="none" cap="none" strike="noStrike">
                <a:solidFill>
                  <a:srgbClr val="0000FF"/>
                </a:solidFill>
                <a:highlight>
                  <a:srgbClr val="FF0000"/>
                </a:highlight>
                <a:latin typeface="Arial"/>
                <a:ea typeface="Arial"/>
                <a:cs typeface="Arial"/>
                <a:sym typeface="Arial"/>
              </a:rPr>
              <a:t>0.5</a:t>
            </a:r>
            <a:r>
              <a:rPr b="0" i="0" lang="zh-TW" sz="1800" u="none" cap="none" strike="noStrike">
                <a:solidFill>
                  <a:srgbClr val="0000FF"/>
                </a:solidFill>
                <a:latin typeface="Arial"/>
                <a:ea typeface="Arial"/>
                <a:cs typeface="Arial"/>
                <a:sym typeface="Arial"/>
              </a:rPr>
              <a:t>,0.1,0.2],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09" name="Google Shape;909;p54"/>
          <p:cNvSpPr txBox="1"/>
          <p:nvPr/>
        </p:nvSpPr>
        <p:spPr>
          <a:xfrm>
            <a:off x="20852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[0.4,</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,0.1,0.1],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10" name="Google Shape;910;p54"/>
          <p:cNvSpPr txBox="1"/>
          <p:nvPr/>
        </p:nvSpPr>
        <p:spPr>
          <a:xfrm>
            <a:off x="20852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,0.2,0.3],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11" name="Google Shape;911;p54"/>
          <p:cNvSpPr txBox="1"/>
          <p:nvPr/>
        </p:nvSpPr>
        <p:spPr>
          <a:xfrm>
            <a:off x="20852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[0.3,0.2,0.1,</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12" name="Google Shape;912;p54"/>
          <p:cNvSpPr txBox="1"/>
          <p:nvPr/>
        </p:nvSpPr>
        <p:spPr>
          <a:xfrm>
            <a:off x="20852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13" name="Google Shape;913;p54"/>
          <p:cNvSpPr txBox="1"/>
          <p:nvPr/>
        </p:nvSpPr>
        <p:spPr>
          <a:xfrm>
            <a:off x="2045900" y="1240950"/>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a:t>
            </a:r>
            <a:r>
              <a:rPr b="1" i="0" lang="zh-TW" sz="1400" u="none" cap="none" strike="noStrike">
                <a:solidFill>
                  <a:srgbClr val="0000FF"/>
                </a:solidFill>
                <a:latin typeface="Arial"/>
                <a:ea typeface="Arial"/>
                <a:cs typeface="Arial"/>
                <a:sym typeface="Arial"/>
              </a:rPr>
              <a:t>Output Action Proba</a:t>
            </a:r>
            <a:endParaRPr b="1" i="0" sz="1400" u="none" cap="none" strike="noStrike">
              <a:solidFill>
                <a:srgbClr val="00FF00"/>
              </a:solidFill>
              <a:latin typeface="Arial"/>
              <a:ea typeface="Arial"/>
              <a:cs typeface="Arial"/>
              <a:sym typeface="Arial"/>
            </a:endParaRPr>
          </a:p>
        </p:txBody>
      </p:sp>
      <p:sp>
        <p:nvSpPr>
          <p:cNvPr id="914" name="Google Shape;914;p54"/>
          <p:cNvSpPr txBox="1"/>
          <p:nvPr/>
        </p:nvSpPr>
        <p:spPr>
          <a:xfrm>
            <a:off x="20852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[0.2,0.2,0.3,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15" name="Google Shape;915;p54"/>
          <p:cNvSpPr txBox="1"/>
          <p:nvPr/>
        </p:nvSpPr>
        <p:spPr>
          <a:xfrm>
            <a:off x="20852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16" name="Google Shape;916;p54"/>
          <p:cNvSpPr txBox="1"/>
          <p:nvPr/>
        </p:nvSpPr>
        <p:spPr>
          <a:xfrm>
            <a:off x="278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17" name="Google Shape;917;p54"/>
          <p:cNvSpPr txBox="1"/>
          <p:nvPr/>
        </p:nvSpPr>
        <p:spPr>
          <a:xfrm>
            <a:off x="278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18" name="Google Shape;918;p54"/>
          <p:cNvSpPr txBox="1"/>
          <p:nvPr/>
        </p:nvSpPr>
        <p:spPr>
          <a:xfrm>
            <a:off x="278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19" name="Google Shape;919;p54"/>
          <p:cNvSpPr txBox="1"/>
          <p:nvPr/>
        </p:nvSpPr>
        <p:spPr>
          <a:xfrm>
            <a:off x="278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20" name="Google Shape;920;p54"/>
          <p:cNvSpPr txBox="1"/>
          <p:nvPr/>
        </p:nvSpPr>
        <p:spPr>
          <a:xfrm>
            <a:off x="278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21" name="Google Shape;921;p54"/>
          <p:cNvSpPr txBox="1"/>
          <p:nvPr/>
        </p:nvSpPr>
        <p:spPr>
          <a:xfrm>
            <a:off x="278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22" name="Google Shape;922;p54"/>
          <p:cNvSpPr txBox="1"/>
          <p:nvPr/>
        </p:nvSpPr>
        <p:spPr>
          <a:xfrm>
            <a:off x="278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23" name="Google Shape;923;p54"/>
          <p:cNvSpPr txBox="1"/>
          <p:nvPr/>
        </p:nvSpPr>
        <p:spPr>
          <a:xfrm>
            <a:off x="97975" y="1225725"/>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Real Action</a:t>
            </a:r>
            <a:endParaRPr b="1" i="0" sz="1400" u="none" cap="none" strike="noStrike">
              <a:solidFill>
                <a:srgbClr val="FF0000"/>
              </a:solidFill>
              <a:latin typeface="Arial"/>
              <a:ea typeface="Arial"/>
              <a:cs typeface="Arial"/>
              <a:sym typeface="Arial"/>
            </a:endParaRPr>
          </a:p>
        </p:txBody>
      </p:sp>
      <p:sp>
        <p:nvSpPr>
          <p:cNvPr id="924" name="Google Shape;924;p54"/>
          <p:cNvSpPr txBox="1"/>
          <p:nvPr/>
        </p:nvSpPr>
        <p:spPr>
          <a:xfrm>
            <a:off x="392050" y="851950"/>
            <a:ext cx="52233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用</a:t>
            </a:r>
            <a:r>
              <a:rPr b="0" i="0" lang="zh-TW" sz="1800" u="none" cap="none" strike="noStrike">
                <a:solidFill>
                  <a:srgbClr val="FF0000"/>
                </a:solidFill>
                <a:latin typeface="Arial"/>
                <a:ea typeface="Arial"/>
                <a:cs typeface="Arial"/>
                <a:sym typeface="Arial"/>
              </a:rPr>
              <a:t>實際的行動</a:t>
            </a:r>
            <a:r>
              <a:rPr b="0" i="0" lang="zh-TW" sz="1800" u="none" cap="none" strike="noStrike">
                <a:solidFill>
                  <a:srgbClr val="000000"/>
                </a:solidFill>
                <a:latin typeface="Arial"/>
                <a:ea typeface="Arial"/>
                <a:cs typeface="Arial"/>
                <a:sym typeface="Arial"/>
              </a:rPr>
              <a:t>來糾正</a:t>
            </a:r>
            <a:r>
              <a:rPr b="0" i="0" lang="zh-TW" sz="1800" u="none" cap="none" strike="noStrike">
                <a:solidFill>
                  <a:srgbClr val="0000FF"/>
                </a:solidFill>
                <a:latin typeface="Arial"/>
                <a:ea typeface="Arial"/>
                <a:cs typeface="Arial"/>
                <a:sym typeface="Arial"/>
              </a:rPr>
              <a:t>反射神經的輸出</a:t>
            </a:r>
            <a:endParaRPr b="0" i="0" sz="1800" u="none" cap="none" strike="noStrike">
              <a:solidFill>
                <a:srgbClr val="0000FF"/>
              </a:solidFill>
              <a:latin typeface="Arial"/>
              <a:ea typeface="Arial"/>
              <a:cs typeface="Arial"/>
              <a:sym typeface="Arial"/>
            </a:endParaRPr>
          </a:p>
        </p:txBody>
      </p:sp>
      <p:grpSp>
        <p:nvGrpSpPr>
          <p:cNvPr id="925" name="Google Shape;925;p54"/>
          <p:cNvGrpSpPr/>
          <p:nvPr/>
        </p:nvGrpSpPr>
        <p:grpSpPr>
          <a:xfrm>
            <a:off x="4991100" y="2936850"/>
            <a:ext cx="3363700" cy="486900"/>
            <a:chOff x="4991100" y="2936850"/>
            <a:chExt cx="3363700" cy="486900"/>
          </a:xfrm>
        </p:grpSpPr>
        <p:sp>
          <p:nvSpPr>
            <p:cNvPr id="926" name="Google Shape;926;p54"/>
            <p:cNvSpPr txBox="1"/>
            <p:nvPr/>
          </p:nvSpPr>
          <p:spPr>
            <a:xfrm>
              <a:off x="5874400" y="2936850"/>
              <a:ext cx="2480400" cy="48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FF"/>
                  </a:solidFill>
                  <a:latin typeface="Arial"/>
                  <a:ea typeface="Arial"/>
                  <a:cs typeface="Arial"/>
                  <a:sym typeface="Arial"/>
                </a:rPr>
                <a:t>糾正反射神經輸出</a:t>
              </a:r>
              <a:endParaRPr b="1" i="0" sz="1800" u="none" cap="none" strike="noStrike">
                <a:solidFill>
                  <a:srgbClr val="0000FF"/>
                </a:solidFill>
                <a:latin typeface="Arial"/>
                <a:ea typeface="Arial"/>
                <a:cs typeface="Arial"/>
                <a:sym typeface="Arial"/>
              </a:endParaRPr>
            </a:p>
          </p:txBody>
        </p:sp>
        <p:sp>
          <p:nvSpPr>
            <p:cNvPr id="927" name="Google Shape;927;p54"/>
            <p:cNvSpPr/>
            <p:nvPr/>
          </p:nvSpPr>
          <p:spPr>
            <a:xfrm>
              <a:off x="4991100" y="2982625"/>
              <a:ext cx="639000" cy="365100"/>
            </a:xfrm>
            <a:prstGeom prst="right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54"/>
          <p:cNvGrpSpPr/>
          <p:nvPr/>
        </p:nvGrpSpPr>
        <p:grpSpPr>
          <a:xfrm>
            <a:off x="4991100" y="2632050"/>
            <a:ext cx="3363700" cy="486900"/>
            <a:chOff x="4991100" y="2632050"/>
            <a:chExt cx="3363700" cy="486900"/>
          </a:xfrm>
        </p:grpSpPr>
        <p:sp>
          <p:nvSpPr>
            <p:cNvPr id="929" name="Google Shape;929;p54"/>
            <p:cNvSpPr txBox="1"/>
            <p:nvPr/>
          </p:nvSpPr>
          <p:spPr>
            <a:xfrm>
              <a:off x="5874400" y="2632050"/>
              <a:ext cx="2480400" cy="48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FF0000"/>
                  </a:solidFill>
                  <a:latin typeface="Arial"/>
                  <a:ea typeface="Arial"/>
                  <a:cs typeface="Arial"/>
                  <a:sym typeface="Arial"/>
                </a:rPr>
                <a:t>反糾正反射神經輸出</a:t>
              </a:r>
              <a:endParaRPr b="1" i="0" sz="1800" u="none" cap="none" strike="noStrike">
                <a:solidFill>
                  <a:srgbClr val="FF0000"/>
                </a:solidFill>
                <a:latin typeface="Arial"/>
                <a:ea typeface="Arial"/>
                <a:cs typeface="Arial"/>
                <a:sym typeface="Arial"/>
              </a:endParaRPr>
            </a:p>
          </p:txBody>
        </p:sp>
        <p:sp>
          <p:nvSpPr>
            <p:cNvPr id="930" name="Google Shape;930;p54"/>
            <p:cNvSpPr/>
            <p:nvPr/>
          </p:nvSpPr>
          <p:spPr>
            <a:xfrm>
              <a:off x="4991100" y="2677825"/>
              <a:ext cx="639000" cy="3651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 name="Google Shape;931;p54"/>
          <p:cNvGrpSpPr/>
          <p:nvPr/>
        </p:nvGrpSpPr>
        <p:grpSpPr>
          <a:xfrm>
            <a:off x="273700" y="3652200"/>
            <a:ext cx="5265450" cy="1078750"/>
            <a:chOff x="-31100" y="3652200"/>
            <a:chExt cx="5265450" cy="1078750"/>
          </a:xfrm>
        </p:grpSpPr>
        <p:sp>
          <p:nvSpPr>
            <p:cNvPr id="932" name="Google Shape;932;p54"/>
            <p:cNvSpPr txBox="1"/>
            <p:nvPr/>
          </p:nvSpPr>
          <p:spPr>
            <a:xfrm>
              <a:off x="-31100" y="3652200"/>
              <a:ext cx="47250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Supervised Learning: </a:t>
              </a:r>
              <a:endParaRPr b="0" i="0" sz="3000" u="none" cap="none" strike="noStrike">
                <a:solidFill>
                  <a:srgbClr val="000000"/>
                </a:solidFill>
                <a:latin typeface="Arial"/>
                <a:ea typeface="Arial"/>
                <a:cs typeface="Arial"/>
                <a:sym typeface="Arial"/>
              </a:endParaRPr>
            </a:p>
          </p:txBody>
        </p:sp>
        <p:sp>
          <p:nvSpPr>
            <p:cNvPr id="933" name="Google Shape;933;p54"/>
            <p:cNvSpPr txBox="1"/>
            <p:nvPr/>
          </p:nvSpPr>
          <p:spPr>
            <a:xfrm>
              <a:off x="11050" y="4280950"/>
              <a:ext cx="52233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用</a:t>
              </a:r>
              <a:r>
                <a:rPr b="0" i="0" lang="zh-TW" sz="1800" u="none" cap="none" strike="noStrike">
                  <a:solidFill>
                    <a:srgbClr val="FF0000"/>
                  </a:solidFill>
                  <a:latin typeface="Arial"/>
                  <a:ea typeface="Arial"/>
                  <a:cs typeface="Arial"/>
                  <a:sym typeface="Arial"/>
                </a:rPr>
                <a:t>Label</a:t>
              </a:r>
              <a:r>
                <a:rPr b="0" i="0" lang="zh-TW" sz="1800" u="none" cap="none" strike="noStrike">
                  <a:solidFill>
                    <a:srgbClr val="000000"/>
                  </a:solidFill>
                  <a:latin typeface="Arial"/>
                  <a:ea typeface="Arial"/>
                  <a:cs typeface="Arial"/>
                  <a:sym typeface="Arial"/>
                </a:rPr>
                <a:t>來糾正</a:t>
              </a:r>
              <a:r>
                <a:rPr b="0" i="0" lang="zh-TW" sz="1800" u="none" cap="none" strike="noStrike">
                  <a:solidFill>
                    <a:srgbClr val="0000FF"/>
                  </a:solidFill>
                  <a:latin typeface="Arial"/>
                  <a:ea typeface="Arial"/>
                  <a:cs typeface="Arial"/>
                  <a:sym typeface="Arial"/>
                </a:rPr>
                <a:t>神經網路的輸出</a:t>
              </a:r>
              <a:endParaRPr b="0" i="0" sz="1800" u="none" cap="none" strike="noStrike">
                <a:solidFill>
                  <a:srgbClr val="0000FF"/>
                </a:solidFill>
                <a:latin typeface="Arial"/>
                <a:ea typeface="Arial"/>
                <a:cs typeface="Arial"/>
                <a:sym typeface="Arial"/>
              </a:endParaRPr>
            </a:p>
          </p:txBody>
        </p:sp>
      </p:grpSp>
      <p:grpSp>
        <p:nvGrpSpPr>
          <p:cNvPr id="934" name="Google Shape;934;p54"/>
          <p:cNvGrpSpPr/>
          <p:nvPr/>
        </p:nvGrpSpPr>
        <p:grpSpPr>
          <a:xfrm>
            <a:off x="4846325" y="851625"/>
            <a:ext cx="5197800" cy="750300"/>
            <a:chOff x="4846325" y="851625"/>
            <a:chExt cx="5197800" cy="750300"/>
          </a:xfrm>
        </p:grpSpPr>
        <p:sp>
          <p:nvSpPr>
            <p:cNvPr id="935" name="Google Shape;935;p54"/>
            <p:cNvSpPr txBox="1"/>
            <p:nvPr/>
          </p:nvSpPr>
          <p:spPr>
            <a:xfrm>
              <a:off x="4846325" y="1232625"/>
              <a:ext cx="44055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00FF"/>
                  </a:solidFill>
                  <a:latin typeface="Arial"/>
                  <a:ea typeface="Arial"/>
                  <a:cs typeface="Arial"/>
                  <a:sym typeface="Arial"/>
                </a:rPr>
                <a:t>Output Action Proba</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Real Action</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936" name="Google Shape;936;p54"/>
            <p:cNvSpPr txBox="1"/>
            <p:nvPr/>
          </p:nvSpPr>
          <p:spPr>
            <a:xfrm>
              <a:off x="5379725" y="851625"/>
              <a:ext cx="46644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00FF"/>
                  </a:solidFill>
                  <a:latin typeface="Arial"/>
                  <a:ea typeface="Arial"/>
                  <a:cs typeface="Arial"/>
                  <a:sym typeface="Arial"/>
                </a:rPr>
                <a:t>反射神經網路輸出, </a:t>
              </a:r>
              <a:r>
                <a:rPr b="0" i="0" lang="zh-TW" sz="1800" u="none" cap="none" strike="noStrike">
                  <a:solidFill>
                    <a:srgbClr val="FF0000"/>
                  </a:solidFill>
                  <a:latin typeface="Arial"/>
                  <a:ea typeface="Arial"/>
                  <a:cs typeface="Arial"/>
                  <a:sym typeface="Arial"/>
                </a:rPr>
                <a:t>實際行動</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grpSp>
        <p:nvGrpSpPr>
          <p:cNvPr id="937" name="Google Shape;937;p54"/>
          <p:cNvGrpSpPr/>
          <p:nvPr/>
        </p:nvGrpSpPr>
        <p:grpSpPr>
          <a:xfrm>
            <a:off x="5074925" y="4280625"/>
            <a:ext cx="4710300" cy="750300"/>
            <a:chOff x="5074925" y="4280625"/>
            <a:chExt cx="4710300" cy="750300"/>
          </a:xfrm>
        </p:grpSpPr>
        <p:sp>
          <p:nvSpPr>
            <p:cNvPr id="938" name="Google Shape;938;p54"/>
            <p:cNvSpPr txBox="1"/>
            <p:nvPr/>
          </p:nvSpPr>
          <p:spPr>
            <a:xfrm>
              <a:off x="5379725" y="4280625"/>
              <a:ext cx="44055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00FF"/>
                  </a:solidFill>
                  <a:latin typeface="Arial"/>
                  <a:ea typeface="Arial"/>
                  <a:cs typeface="Arial"/>
                  <a:sym typeface="Arial"/>
                </a:rPr>
                <a:t>神經網路輸出, </a:t>
              </a:r>
              <a:r>
                <a:rPr b="0" i="0" lang="zh-TW" sz="1800" u="none" cap="none" strike="noStrike">
                  <a:solidFill>
                    <a:srgbClr val="FF0000"/>
                  </a:solidFill>
                  <a:latin typeface="Arial"/>
                  <a:ea typeface="Arial"/>
                  <a:cs typeface="Arial"/>
                  <a:sym typeface="Arial"/>
                </a:rPr>
                <a:t>Label</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939" name="Google Shape;939;p54"/>
            <p:cNvSpPr txBox="1"/>
            <p:nvPr/>
          </p:nvSpPr>
          <p:spPr>
            <a:xfrm>
              <a:off x="5074925" y="4661625"/>
              <a:ext cx="44055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00FF"/>
                  </a:solidFill>
                  <a:latin typeface="Arial"/>
                  <a:ea typeface="Arial"/>
                  <a:cs typeface="Arial"/>
                  <a:sym typeface="Arial"/>
                </a:rPr>
                <a:t>神經網路輸出</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Label</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grpSp>
      <p:grpSp>
        <p:nvGrpSpPr>
          <p:cNvPr id="940" name="Google Shape;940;p54"/>
          <p:cNvGrpSpPr/>
          <p:nvPr/>
        </p:nvGrpSpPr>
        <p:grpSpPr>
          <a:xfrm>
            <a:off x="15250" y="3423825"/>
            <a:ext cx="9145800" cy="294600"/>
            <a:chOff x="15250" y="3423825"/>
            <a:chExt cx="9145800" cy="294600"/>
          </a:xfrm>
        </p:grpSpPr>
        <p:cxnSp>
          <p:nvCxnSpPr>
            <p:cNvPr id="941" name="Google Shape;941;p54"/>
            <p:cNvCxnSpPr>
              <a:endCxn id="942" idx="1"/>
            </p:cNvCxnSpPr>
            <p:nvPr/>
          </p:nvCxnSpPr>
          <p:spPr>
            <a:xfrm flipH="1" rot="10800000">
              <a:off x="15250" y="3571125"/>
              <a:ext cx="4185000" cy="5100"/>
            </a:xfrm>
            <a:prstGeom prst="straightConnector1">
              <a:avLst/>
            </a:prstGeom>
            <a:noFill/>
            <a:ln cap="flat" cmpd="sng" w="9525">
              <a:solidFill>
                <a:srgbClr val="FF0000"/>
              </a:solidFill>
              <a:prstDash val="dash"/>
              <a:round/>
              <a:headEnd len="sm" w="sm" type="none"/>
              <a:tailEnd len="sm" w="sm" type="none"/>
            </a:ln>
          </p:spPr>
        </p:cxnSp>
        <p:cxnSp>
          <p:nvCxnSpPr>
            <p:cNvPr id="943" name="Google Shape;943;p54"/>
            <p:cNvCxnSpPr/>
            <p:nvPr/>
          </p:nvCxnSpPr>
          <p:spPr>
            <a:xfrm>
              <a:off x="4737850" y="3571125"/>
              <a:ext cx="4423200" cy="5100"/>
            </a:xfrm>
            <a:prstGeom prst="straightConnector1">
              <a:avLst/>
            </a:prstGeom>
            <a:noFill/>
            <a:ln cap="flat" cmpd="sng" w="9525">
              <a:solidFill>
                <a:srgbClr val="FF0000"/>
              </a:solidFill>
              <a:prstDash val="dash"/>
              <a:round/>
              <a:headEnd len="sm" w="sm" type="none"/>
              <a:tailEnd len="sm" w="sm" type="none"/>
            </a:ln>
          </p:spPr>
        </p:cxnSp>
        <p:sp>
          <p:nvSpPr>
            <p:cNvPr id="942" name="Google Shape;942;p54"/>
            <p:cNvSpPr txBox="1"/>
            <p:nvPr/>
          </p:nvSpPr>
          <p:spPr>
            <a:xfrm>
              <a:off x="4200250" y="3423825"/>
              <a:ext cx="8424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回顧</a:t>
              </a:r>
              <a:endParaRPr b="0" i="0" sz="1400" u="none" cap="none" strike="noStrike">
                <a:solidFill>
                  <a:srgbClr val="FF0000"/>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5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949" name="Google Shape;949;p55"/>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951" name="Google Shape;951;p5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 機器如何學習正確反射動作</a:t>
            </a:r>
            <a:endParaRPr b="0" i="0" sz="3000" u="none" cap="none" strike="noStrike">
              <a:solidFill>
                <a:srgbClr val="000000"/>
              </a:solidFill>
              <a:latin typeface="Arial"/>
              <a:ea typeface="Arial"/>
              <a:cs typeface="Arial"/>
              <a:sym typeface="Arial"/>
            </a:endParaRPr>
          </a:p>
        </p:txBody>
      </p:sp>
      <p:sp>
        <p:nvSpPr>
          <p:cNvPr id="952" name="Google Shape;952;p55"/>
          <p:cNvSpPr/>
          <p:nvPr/>
        </p:nvSpPr>
        <p:spPr>
          <a:xfrm>
            <a:off x="2913025" y="2987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55"/>
          <p:cNvSpPr/>
          <p:nvPr/>
        </p:nvSpPr>
        <p:spPr>
          <a:xfrm>
            <a:off x="2913025" y="2606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55"/>
          <p:cNvSpPr/>
          <p:nvPr/>
        </p:nvSpPr>
        <p:spPr>
          <a:xfrm>
            <a:off x="2913025" y="2225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55"/>
          <p:cNvSpPr/>
          <p:nvPr/>
        </p:nvSpPr>
        <p:spPr>
          <a:xfrm>
            <a:off x="2913025" y="19202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55"/>
          <p:cNvSpPr/>
          <p:nvPr/>
        </p:nvSpPr>
        <p:spPr>
          <a:xfrm>
            <a:off x="2913025" y="16154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55"/>
          <p:cNvSpPr/>
          <p:nvPr/>
        </p:nvSpPr>
        <p:spPr>
          <a:xfrm>
            <a:off x="816425" y="3008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55"/>
          <p:cNvSpPr/>
          <p:nvPr/>
        </p:nvSpPr>
        <p:spPr>
          <a:xfrm>
            <a:off x="816425" y="2627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5"/>
          <p:cNvSpPr/>
          <p:nvPr/>
        </p:nvSpPr>
        <p:spPr>
          <a:xfrm>
            <a:off x="816425" y="2246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55"/>
          <p:cNvSpPr/>
          <p:nvPr/>
        </p:nvSpPr>
        <p:spPr>
          <a:xfrm>
            <a:off x="816425" y="19420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55"/>
          <p:cNvSpPr/>
          <p:nvPr/>
        </p:nvSpPr>
        <p:spPr>
          <a:xfrm>
            <a:off x="816425" y="16372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55"/>
          <p:cNvSpPr txBox="1"/>
          <p:nvPr/>
        </p:nvSpPr>
        <p:spPr>
          <a:xfrm>
            <a:off x="20852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[0.2,</a:t>
            </a:r>
            <a:r>
              <a:rPr b="0" i="0" lang="zh-TW" sz="1800" u="none" cap="none" strike="noStrike">
                <a:solidFill>
                  <a:srgbClr val="0000FF"/>
                </a:solidFill>
                <a:highlight>
                  <a:srgbClr val="FF0000"/>
                </a:highlight>
                <a:latin typeface="Arial"/>
                <a:ea typeface="Arial"/>
                <a:cs typeface="Arial"/>
                <a:sym typeface="Arial"/>
              </a:rPr>
              <a:t>0.5</a:t>
            </a:r>
            <a:r>
              <a:rPr b="0" i="0" lang="zh-TW" sz="1800" u="none" cap="none" strike="noStrike">
                <a:solidFill>
                  <a:srgbClr val="0000FF"/>
                </a:solidFill>
                <a:latin typeface="Arial"/>
                <a:ea typeface="Arial"/>
                <a:cs typeface="Arial"/>
                <a:sym typeface="Arial"/>
              </a:rPr>
              <a:t>,0.1,0.2],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63" name="Google Shape;963;p55"/>
          <p:cNvSpPr txBox="1"/>
          <p:nvPr/>
        </p:nvSpPr>
        <p:spPr>
          <a:xfrm>
            <a:off x="20852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[0.4,</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,0.1,0.1],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64" name="Google Shape;964;p55"/>
          <p:cNvSpPr txBox="1"/>
          <p:nvPr/>
        </p:nvSpPr>
        <p:spPr>
          <a:xfrm>
            <a:off x="20852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,0.2,0.3],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65" name="Google Shape;965;p55"/>
          <p:cNvSpPr txBox="1"/>
          <p:nvPr/>
        </p:nvSpPr>
        <p:spPr>
          <a:xfrm>
            <a:off x="20852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[0.3,0.2,0.1,</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66" name="Google Shape;966;p55"/>
          <p:cNvSpPr txBox="1"/>
          <p:nvPr/>
        </p:nvSpPr>
        <p:spPr>
          <a:xfrm>
            <a:off x="20852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67" name="Google Shape;967;p55"/>
          <p:cNvSpPr txBox="1"/>
          <p:nvPr/>
        </p:nvSpPr>
        <p:spPr>
          <a:xfrm>
            <a:off x="2045900" y="1240950"/>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a:t>
            </a:r>
            <a:r>
              <a:rPr b="1" i="0" lang="zh-TW" sz="1400" u="none" cap="none" strike="noStrike">
                <a:solidFill>
                  <a:srgbClr val="0000FF"/>
                </a:solidFill>
                <a:latin typeface="Arial"/>
                <a:ea typeface="Arial"/>
                <a:cs typeface="Arial"/>
                <a:sym typeface="Arial"/>
              </a:rPr>
              <a:t>Output Action Proba</a:t>
            </a:r>
            <a:endParaRPr b="1" i="0" sz="1400" u="none" cap="none" strike="noStrike">
              <a:solidFill>
                <a:srgbClr val="00FF00"/>
              </a:solidFill>
              <a:latin typeface="Arial"/>
              <a:ea typeface="Arial"/>
              <a:cs typeface="Arial"/>
              <a:sym typeface="Arial"/>
            </a:endParaRPr>
          </a:p>
        </p:txBody>
      </p:sp>
      <p:sp>
        <p:nvSpPr>
          <p:cNvPr id="968" name="Google Shape;968;p55"/>
          <p:cNvSpPr txBox="1"/>
          <p:nvPr/>
        </p:nvSpPr>
        <p:spPr>
          <a:xfrm>
            <a:off x="20852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[0.2,0.2,0.3,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69" name="Google Shape;969;p55"/>
          <p:cNvSpPr txBox="1"/>
          <p:nvPr/>
        </p:nvSpPr>
        <p:spPr>
          <a:xfrm>
            <a:off x="20852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70" name="Google Shape;970;p55"/>
          <p:cNvSpPr txBox="1"/>
          <p:nvPr/>
        </p:nvSpPr>
        <p:spPr>
          <a:xfrm>
            <a:off x="278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71" name="Google Shape;971;p55"/>
          <p:cNvSpPr txBox="1"/>
          <p:nvPr/>
        </p:nvSpPr>
        <p:spPr>
          <a:xfrm>
            <a:off x="278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72" name="Google Shape;972;p55"/>
          <p:cNvSpPr txBox="1"/>
          <p:nvPr/>
        </p:nvSpPr>
        <p:spPr>
          <a:xfrm>
            <a:off x="278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973" name="Google Shape;973;p55"/>
          <p:cNvSpPr txBox="1"/>
          <p:nvPr/>
        </p:nvSpPr>
        <p:spPr>
          <a:xfrm>
            <a:off x="278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74" name="Google Shape;974;p55"/>
          <p:cNvSpPr txBox="1"/>
          <p:nvPr/>
        </p:nvSpPr>
        <p:spPr>
          <a:xfrm>
            <a:off x="278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75" name="Google Shape;975;p55"/>
          <p:cNvSpPr txBox="1"/>
          <p:nvPr/>
        </p:nvSpPr>
        <p:spPr>
          <a:xfrm>
            <a:off x="278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76" name="Google Shape;976;p55"/>
          <p:cNvSpPr txBox="1"/>
          <p:nvPr/>
        </p:nvSpPr>
        <p:spPr>
          <a:xfrm>
            <a:off x="278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977" name="Google Shape;977;p55"/>
          <p:cNvSpPr txBox="1"/>
          <p:nvPr/>
        </p:nvSpPr>
        <p:spPr>
          <a:xfrm>
            <a:off x="97975" y="1225725"/>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Real Action</a:t>
            </a:r>
            <a:endParaRPr b="1" i="0" sz="1400" u="none" cap="none" strike="noStrike">
              <a:solidFill>
                <a:srgbClr val="FF0000"/>
              </a:solidFill>
              <a:latin typeface="Arial"/>
              <a:ea typeface="Arial"/>
              <a:cs typeface="Arial"/>
              <a:sym typeface="Arial"/>
            </a:endParaRPr>
          </a:p>
        </p:txBody>
      </p:sp>
      <p:sp>
        <p:nvSpPr>
          <p:cNvPr id="978" name="Google Shape;978;p55"/>
          <p:cNvSpPr txBox="1"/>
          <p:nvPr/>
        </p:nvSpPr>
        <p:spPr>
          <a:xfrm>
            <a:off x="392050" y="851950"/>
            <a:ext cx="52233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用</a:t>
            </a:r>
            <a:r>
              <a:rPr b="0" i="0" lang="zh-TW" sz="1800" u="none" cap="none" strike="noStrike">
                <a:solidFill>
                  <a:srgbClr val="FF0000"/>
                </a:solidFill>
                <a:latin typeface="Arial"/>
                <a:ea typeface="Arial"/>
                <a:cs typeface="Arial"/>
                <a:sym typeface="Arial"/>
              </a:rPr>
              <a:t>實際的行動</a:t>
            </a:r>
            <a:r>
              <a:rPr b="0" i="0" lang="zh-TW" sz="1800" u="none" cap="none" strike="noStrike">
                <a:solidFill>
                  <a:srgbClr val="000000"/>
                </a:solidFill>
                <a:latin typeface="Arial"/>
                <a:ea typeface="Arial"/>
                <a:cs typeface="Arial"/>
                <a:sym typeface="Arial"/>
              </a:rPr>
              <a:t>來糾正</a:t>
            </a:r>
            <a:r>
              <a:rPr b="0" i="0" lang="zh-TW" sz="1800" u="none" cap="none" strike="noStrike">
                <a:solidFill>
                  <a:srgbClr val="0000FF"/>
                </a:solidFill>
                <a:latin typeface="Arial"/>
                <a:ea typeface="Arial"/>
                <a:cs typeface="Arial"/>
                <a:sym typeface="Arial"/>
              </a:rPr>
              <a:t>反射神經的輸出</a:t>
            </a:r>
            <a:endParaRPr b="0" i="0" sz="1800" u="none" cap="none" strike="noStrike">
              <a:solidFill>
                <a:srgbClr val="0000FF"/>
              </a:solidFill>
              <a:latin typeface="Arial"/>
              <a:ea typeface="Arial"/>
              <a:cs typeface="Arial"/>
              <a:sym typeface="Arial"/>
            </a:endParaRPr>
          </a:p>
        </p:txBody>
      </p:sp>
      <p:grpSp>
        <p:nvGrpSpPr>
          <p:cNvPr id="979" name="Google Shape;979;p55"/>
          <p:cNvGrpSpPr/>
          <p:nvPr/>
        </p:nvGrpSpPr>
        <p:grpSpPr>
          <a:xfrm>
            <a:off x="273700" y="3652200"/>
            <a:ext cx="5265450" cy="1078750"/>
            <a:chOff x="-31100" y="3652200"/>
            <a:chExt cx="5265450" cy="1078750"/>
          </a:xfrm>
        </p:grpSpPr>
        <p:sp>
          <p:nvSpPr>
            <p:cNvPr id="980" name="Google Shape;980;p55"/>
            <p:cNvSpPr txBox="1"/>
            <p:nvPr/>
          </p:nvSpPr>
          <p:spPr>
            <a:xfrm>
              <a:off x="-31100" y="3652200"/>
              <a:ext cx="47250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Supervised Learning: </a:t>
              </a:r>
              <a:endParaRPr b="0" i="0" sz="3000" u="none" cap="none" strike="noStrike">
                <a:solidFill>
                  <a:srgbClr val="000000"/>
                </a:solidFill>
                <a:latin typeface="Arial"/>
                <a:ea typeface="Arial"/>
                <a:cs typeface="Arial"/>
                <a:sym typeface="Arial"/>
              </a:endParaRPr>
            </a:p>
          </p:txBody>
        </p:sp>
        <p:sp>
          <p:nvSpPr>
            <p:cNvPr id="981" name="Google Shape;981;p55"/>
            <p:cNvSpPr txBox="1"/>
            <p:nvPr/>
          </p:nvSpPr>
          <p:spPr>
            <a:xfrm>
              <a:off x="11050" y="4280950"/>
              <a:ext cx="52233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用</a:t>
              </a:r>
              <a:r>
                <a:rPr b="0" i="0" lang="zh-TW" sz="1800" u="none" cap="none" strike="noStrike">
                  <a:solidFill>
                    <a:srgbClr val="FF0000"/>
                  </a:solidFill>
                  <a:latin typeface="Arial"/>
                  <a:ea typeface="Arial"/>
                  <a:cs typeface="Arial"/>
                  <a:sym typeface="Arial"/>
                </a:rPr>
                <a:t>Label</a:t>
              </a:r>
              <a:r>
                <a:rPr b="0" i="0" lang="zh-TW" sz="1800" u="none" cap="none" strike="noStrike">
                  <a:solidFill>
                    <a:srgbClr val="000000"/>
                  </a:solidFill>
                  <a:latin typeface="Arial"/>
                  <a:ea typeface="Arial"/>
                  <a:cs typeface="Arial"/>
                  <a:sym typeface="Arial"/>
                </a:rPr>
                <a:t>來糾正</a:t>
              </a:r>
              <a:r>
                <a:rPr b="0" i="0" lang="zh-TW" sz="1800" u="none" cap="none" strike="noStrike">
                  <a:solidFill>
                    <a:srgbClr val="0000FF"/>
                  </a:solidFill>
                  <a:latin typeface="Arial"/>
                  <a:ea typeface="Arial"/>
                  <a:cs typeface="Arial"/>
                  <a:sym typeface="Arial"/>
                </a:rPr>
                <a:t>神經網路的輸出</a:t>
              </a:r>
              <a:endParaRPr b="0" i="0" sz="1800" u="none" cap="none" strike="noStrike">
                <a:solidFill>
                  <a:srgbClr val="0000FF"/>
                </a:solidFill>
                <a:latin typeface="Arial"/>
                <a:ea typeface="Arial"/>
                <a:cs typeface="Arial"/>
                <a:sym typeface="Arial"/>
              </a:endParaRPr>
            </a:p>
          </p:txBody>
        </p:sp>
      </p:grpSp>
      <p:sp>
        <p:nvSpPr>
          <p:cNvPr id="982" name="Google Shape;982;p55"/>
          <p:cNvSpPr txBox="1"/>
          <p:nvPr/>
        </p:nvSpPr>
        <p:spPr>
          <a:xfrm>
            <a:off x="5379725" y="4280625"/>
            <a:ext cx="44055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00FF"/>
                </a:solidFill>
                <a:latin typeface="Arial"/>
                <a:ea typeface="Arial"/>
                <a:cs typeface="Arial"/>
                <a:sym typeface="Arial"/>
              </a:rPr>
              <a:t>神經網路輸出, </a:t>
            </a:r>
            <a:r>
              <a:rPr b="0" i="0" lang="zh-TW" sz="1800" u="none" cap="none" strike="noStrike">
                <a:solidFill>
                  <a:srgbClr val="FF0000"/>
                </a:solidFill>
                <a:latin typeface="Arial"/>
                <a:ea typeface="Arial"/>
                <a:cs typeface="Arial"/>
                <a:sym typeface="Arial"/>
              </a:rPr>
              <a:t>Label</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nvGrpSpPr>
          <p:cNvPr id="983" name="Google Shape;983;p55"/>
          <p:cNvGrpSpPr/>
          <p:nvPr/>
        </p:nvGrpSpPr>
        <p:grpSpPr>
          <a:xfrm>
            <a:off x="4846325" y="851625"/>
            <a:ext cx="5197800" cy="750300"/>
            <a:chOff x="4846325" y="851625"/>
            <a:chExt cx="5197800" cy="750300"/>
          </a:xfrm>
        </p:grpSpPr>
        <p:sp>
          <p:nvSpPr>
            <p:cNvPr id="984" name="Google Shape;984;p55"/>
            <p:cNvSpPr txBox="1"/>
            <p:nvPr/>
          </p:nvSpPr>
          <p:spPr>
            <a:xfrm>
              <a:off x="4846325" y="1232625"/>
              <a:ext cx="44055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00FF"/>
                  </a:solidFill>
                  <a:latin typeface="Arial"/>
                  <a:ea typeface="Arial"/>
                  <a:cs typeface="Arial"/>
                  <a:sym typeface="Arial"/>
                </a:rPr>
                <a:t>Output Action Proba</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Real Action</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985" name="Google Shape;985;p55"/>
            <p:cNvSpPr txBox="1"/>
            <p:nvPr/>
          </p:nvSpPr>
          <p:spPr>
            <a:xfrm>
              <a:off x="5379725" y="851625"/>
              <a:ext cx="46644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00FF"/>
                  </a:solidFill>
                  <a:latin typeface="Arial"/>
                  <a:ea typeface="Arial"/>
                  <a:cs typeface="Arial"/>
                  <a:sym typeface="Arial"/>
                </a:rPr>
                <a:t>反射神經網路輸出, </a:t>
              </a:r>
              <a:r>
                <a:rPr b="0" i="0" lang="zh-TW" sz="1800" u="none" cap="none" strike="noStrike">
                  <a:solidFill>
                    <a:srgbClr val="FF0000"/>
                  </a:solidFill>
                  <a:latin typeface="Arial"/>
                  <a:ea typeface="Arial"/>
                  <a:cs typeface="Arial"/>
                  <a:sym typeface="Arial"/>
                </a:rPr>
                <a:t>實際行動</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sp>
        <p:nvSpPr>
          <p:cNvPr id="986" name="Google Shape;986;p55"/>
          <p:cNvSpPr txBox="1"/>
          <p:nvPr/>
        </p:nvSpPr>
        <p:spPr>
          <a:xfrm>
            <a:off x="5074925" y="4661625"/>
            <a:ext cx="44055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00FF"/>
                </a:solidFill>
                <a:latin typeface="Arial"/>
                <a:ea typeface="Arial"/>
                <a:cs typeface="Arial"/>
                <a:sym typeface="Arial"/>
              </a:rPr>
              <a:t>神經網路輸出</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Label</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grpSp>
        <p:nvGrpSpPr>
          <p:cNvPr id="987" name="Google Shape;987;p55"/>
          <p:cNvGrpSpPr/>
          <p:nvPr/>
        </p:nvGrpSpPr>
        <p:grpSpPr>
          <a:xfrm>
            <a:off x="15250" y="3423825"/>
            <a:ext cx="9145800" cy="294600"/>
            <a:chOff x="15250" y="3423825"/>
            <a:chExt cx="9145800" cy="294600"/>
          </a:xfrm>
        </p:grpSpPr>
        <p:cxnSp>
          <p:nvCxnSpPr>
            <p:cNvPr id="988" name="Google Shape;988;p55"/>
            <p:cNvCxnSpPr>
              <a:endCxn id="989" idx="1"/>
            </p:cNvCxnSpPr>
            <p:nvPr/>
          </p:nvCxnSpPr>
          <p:spPr>
            <a:xfrm flipH="1" rot="10800000">
              <a:off x="15250" y="3571125"/>
              <a:ext cx="4185000" cy="5100"/>
            </a:xfrm>
            <a:prstGeom prst="straightConnector1">
              <a:avLst/>
            </a:prstGeom>
            <a:noFill/>
            <a:ln cap="flat" cmpd="sng" w="9525">
              <a:solidFill>
                <a:srgbClr val="FF0000"/>
              </a:solidFill>
              <a:prstDash val="dash"/>
              <a:round/>
              <a:headEnd len="sm" w="sm" type="none"/>
              <a:tailEnd len="sm" w="sm" type="none"/>
            </a:ln>
          </p:spPr>
        </p:cxnSp>
        <p:cxnSp>
          <p:nvCxnSpPr>
            <p:cNvPr id="990" name="Google Shape;990;p55"/>
            <p:cNvCxnSpPr/>
            <p:nvPr/>
          </p:nvCxnSpPr>
          <p:spPr>
            <a:xfrm>
              <a:off x="4737850" y="3571125"/>
              <a:ext cx="4423200" cy="5100"/>
            </a:xfrm>
            <a:prstGeom prst="straightConnector1">
              <a:avLst/>
            </a:prstGeom>
            <a:noFill/>
            <a:ln cap="flat" cmpd="sng" w="9525">
              <a:solidFill>
                <a:srgbClr val="FF0000"/>
              </a:solidFill>
              <a:prstDash val="dash"/>
              <a:round/>
              <a:headEnd len="sm" w="sm" type="none"/>
              <a:tailEnd len="sm" w="sm" type="none"/>
            </a:ln>
          </p:spPr>
        </p:cxnSp>
        <p:sp>
          <p:nvSpPr>
            <p:cNvPr id="989" name="Google Shape;989;p55"/>
            <p:cNvSpPr txBox="1"/>
            <p:nvPr/>
          </p:nvSpPr>
          <p:spPr>
            <a:xfrm>
              <a:off x="4200250" y="3423825"/>
              <a:ext cx="8424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回顧</a:t>
              </a:r>
              <a:endParaRPr b="0" i="0" sz="1400" u="none" cap="none" strike="noStrike">
                <a:solidFill>
                  <a:srgbClr val="FF0000"/>
                </a:solidFill>
                <a:latin typeface="Arial"/>
                <a:ea typeface="Arial"/>
                <a:cs typeface="Arial"/>
                <a:sym typeface="Arial"/>
              </a:endParaRPr>
            </a:p>
          </p:txBody>
        </p:sp>
      </p:grpSp>
      <p:sp>
        <p:nvSpPr>
          <p:cNvPr id="991" name="Google Shape;991;p55"/>
          <p:cNvSpPr txBox="1"/>
          <p:nvPr/>
        </p:nvSpPr>
        <p:spPr>
          <a:xfrm>
            <a:off x="5924675" y="2947125"/>
            <a:ext cx="34917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Cross Entropy(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[0.3,0.2,0.1,0.4]</a:t>
            </a:r>
            <a:r>
              <a:rPr b="0" i="0" lang="zh-TW" sz="1800" u="none" cap="none" strike="noStrike">
                <a:solidFill>
                  <a:srgbClr val="000000"/>
                </a:solidFill>
                <a:latin typeface="Arial"/>
                <a:ea typeface="Arial"/>
                <a:cs typeface="Arial"/>
                <a:sym typeface="Arial"/>
              </a:rPr>
              <a:t>,</a:t>
            </a:r>
            <a:r>
              <a:rPr b="0" i="0" lang="zh-TW" sz="1800" u="none" cap="none" strike="noStrike">
                <a:solidFill>
                  <a:srgbClr val="FF0000"/>
                </a:solidFill>
                <a:latin typeface="Arial"/>
                <a:ea typeface="Arial"/>
                <a:cs typeface="Arial"/>
                <a:sym typeface="Arial"/>
              </a:rPr>
              <a:t> [0,0,0,1]</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992" name="Google Shape;992;p55"/>
          <p:cNvSpPr/>
          <p:nvPr/>
        </p:nvSpPr>
        <p:spPr>
          <a:xfrm>
            <a:off x="4991100" y="2982625"/>
            <a:ext cx="639000" cy="365100"/>
          </a:xfrm>
          <a:prstGeom prst="right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3" name="Google Shape;993;p55"/>
          <p:cNvGrpSpPr/>
          <p:nvPr/>
        </p:nvGrpSpPr>
        <p:grpSpPr>
          <a:xfrm>
            <a:off x="4991100" y="2413725"/>
            <a:ext cx="4425275" cy="629200"/>
            <a:chOff x="4991100" y="2413725"/>
            <a:chExt cx="4425275" cy="629200"/>
          </a:xfrm>
        </p:grpSpPr>
        <p:sp>
          <p:nvSpPr>
            <p:cNvPr id="994" name="Google Shape;994;p55"/>
            <p:cNvSpPr/>
            <p:nvPr/>
          </p:nvSpPr>
          <p:spPr>
            <a:xfrm>
              <a:off x="4991100" y="2677825"/>
              <a:ext cx="639000" cy="3651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55"/>
            <p:cNvSpPr txBox="1"/>
            <p:nvPr/>
          </p:nvSpPr>
          <p:spPr>
            <a:xfrm>
              <a:off x="5924675" y="2413725"/>
              <a:ext cx="34917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-Cross Entropy(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[0.2,0.2,0.3,0.2]</a:t>
              </a:r>
              <a:r>
                <a:rPr b="0" i="0" lang="zh-TW" sz="1800" u="none" cap="none" strike="noStrike">
                  <a:solidFill>
                    <a:srgbClr val="000000"/>
                  </a:solidFill>
                  <a:latin typeface="Arial"/>
                  <a:ea typeface="Arial"/>
                  <a:cs typeface="Arial"/>
                  <a:sym typeface="Arial"/>
                </a:rPr>
                <a:t>,</a:t>
              </a:r>
              <a:r>
                <a:rPr b="0" i="0" lang="zh-TW" sz="1800" u="none" cap="none" strike="noStrike">
                  <a:solidFill>
                    <a:srgbClr val="FF0000"/>
                  </a:solidFill>
                  <a:latin typeface="Arial"/>
                  <a:ea typeface="Arial"/>
                  <a:cs typeface="Arial"/>
                  <a:sym typeface="Arial"/>
                </a:rPr>
                <a:t> [0,0,0,1]</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56"/>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001" name="Google Shape;1001;p56"/>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56"/>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003" name="Google Shape;1003;p56"/>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 機器如何學習正確反射動作</a:t>
            </a:r>
            <a:endParaRPr b="0" i="0" sz="3000" u="none" cap="none" strike="noStrike">
              <a:solidFill>
                <a:srgbClr val="000000"/>
              </a:solidFill>
              <a:latin typeface="Arial"/>
              <a:ea typeface="Arial"/>
              <a:cs typeface="Arial"/>
              <a:sym typeface="Arial"/>
            </a:endParaRPr>
          </a:p>
        </p:txBody>
      </p:sp>
      <p:sp>
        <p:nvSpPr>
          <p:cNvPr id="1004" name="Google Shape;1004;p56"/>
          <p:cNvSpPr/>
          <p:nvPr/>
        </p:nvSpPr>
        <p:spPr>
          <a:xfrm>
            <a:off x="2913025" y="2987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56"/>
          <p:cNvSpPr/>
          <p:nvPr/>
        </p:nvSpPr>
        <p:spPr>
          <a:xfrm>
            <a:off x="2913025" y="2606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56"/>
          <p:cNvSpPr/>
          <p:nvPr/>
        </p:nvSpPr>
        <p:spPr>
          <a:xfrm>
            <a:off x="2913025" y="2225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56"/>
          <p:cNvSpPr/>
          <p:nvPr/>
        </p:nvSpPr>
        <p:spPr>
          <a:xfrm>
            <a:off x="2913025" y="19202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56"/>
          <p:cNvSpPr/>
          <p:nvPr/>
        </p:nvSpPr>
        <p:spPr>
          <a:xfrm>
            <a:off x="2913025" y="16154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56"/>
          <p:cNvSpPr/>
          <p:nvPr/>
        </p:nvSpPr>
        <p:spPr>
          <a:xfrm>
            <a:off x="816425" y="3008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56"/>
          <p:cNvSpPr/>
          <p:nvPr/>
        </p:nvSpPr>
        <p:spPr>
          <a:xfrm>
            <a:off x="816425" y="2627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56"/>
          <p:cNvSpPr/>
          <p:nvPr/>
        </p:nvSpPr>
        <p:spPr>
          <a:xfrm>
            <a:off x="816425" y="2246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56"/>
          <p:cNvSpPr/>
          <p:nvPr/>
        </p:nvSpPr>
        <p:spPr>
          <a:xfrm>
            <a:off x="816425" y="19420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56"/>
          <p:cNvSpPr/>
          <p:nvPr/>
        </p:nvSpPr>
        <p:spPr>
          <a:xfrm>
            <a:off x="816425" y="16372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56"/>
          <p:cNvSpPr txBox="1"/>
          <p:nvPr/>
        </p:nvSpPr>
        <p:spPr>
          <a:xfrm>
            <a:off x="20852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[0.2,</a:t>
            </a:r>
            <a:r>
              <a:rPr b="0" i="0" lang="zh-TW" sz="1800" u="none" cap="none" strike="noStrike">
                <a:solidFill>
                  <a:srgbClr val="0000FF"/>
                </a:solidFill>
                <a:highlight>
                  <a:srgbClr val="FF0000"/>
                </a:highlight>
                <a:latin typeface="Arial"/>
                <a:ea typeface="Arial"/>
                <a:cs typeface="Arial"/>
                <a:sym typeface="Arial"/>
              </a:rPr>
              <a:t>0.5</a:t>
            </a:r>
            <a:r>
              <a:rPr b="0" i="0" lang="zh-TW" sz="1800" u="none" cap="none" strike="noStrike">
                <a:solidFill>
                  <a:srgbClr val="0000FF"/>
                </a:solidFill>
                <a:latin typeface="Arial"/>
                <a:ea typeface="Arial"/>
                <a:cs typeface="Arial"/>
                <a:sym typeface="Arial"/>
              </a:rPr>
              <a:t>,0.1,0.2],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15" name="Google Shape;1015;p56"/>
          <p:cNvSpPr txBox="1"/>
          <p:nvPr/>
        </p:nvSpPr>
        <p:spPr>
          <a:xfrm>
            <a:off x="20852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[0.4,</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,0.1,0.1],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16" name="Google Shape;1016;p56"/>
          <p:cNvSpPr txBox="1"/>
          <p:nvPr/>
        </p:nvSpPr>
        <p:spPr>
          <a:xfrm>
            <a:off x="20852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,0.2,0.3],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17" name="Google Shape;1017;p56"/>
          <p:cNvSpPr txBox="1"/>
          <p:nvPr/>
        </p:nvSpPr>
        <p:spPr>
          <a:xfrm>
            <a:off x="20852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[0.3,0.2,0.1,</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18" name="Google Shape;1018;p56"/>
          <p:cNvSpPr txBox="1"/>
          <p:nvPr/>
        </p:nvSpPr>
        <p:spPr>
          <a:xfrm>
            <a:off x="20852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19" name="Google Shape;1019;p56"/>
          <p:cNvSpPr txBox="1"/>
          <p:nvPr/>
        </p:nvSpPr>
        <p:spPr>
          <a:xfrm>
            <a:off x="2045900" y="1240950"/>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a:t>
            </a:r>
            <a:r>
              <a:rPr b="1" i="0" lang="zh-TW" sz="1400" u="none" cap="none" strike="noStrike">
                <a:solidFill>
                  <a:srgbClr val="0000FF"/>
                </a:solidFill>
                <a:latin typeface="Arial"/>
                <a:ea typeface="Arial"/>
                <a:cs typeface="Arial"/>
                <a:sym typeface="Arial"/>
              </a:rPr>
              <a:t>Output Action Proba</a:t>
            </a:r>
            <a:endParaRPr b="1" i="0" sz="1400" u="none" cap="none" strike="noStrike">
              <a:solidFill>
                <a:srgbClr val="00FF00"/>
              </a:solidFill>
              <a:latin typeface="Arial"/>
              <a:ea typeface="Arial"/>
              <a:cs typeface="Arial"/>
              <a:sym typeface="Arial"/>
            </a:endParaRPr>
          </a:p>
        </p:txBody>
      </p:sp>
      <p:sp>
        <p:nvSpPr>
          <p:cNvPr id="1020" name="Google Shape;1020;p56"/>
          <p:cNvSpPr txBox="1"/>
          <p:nvPr/>
        </p:nvSpPr>
        <p:spPr>
          <a:xfrm>
            <a:off x="20852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[0.2,0.2,0.3,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21" name="Google Shape;1021;p56"/>
          <p:cNvSpPr txBox="1"/>
          <p:nvPr/>
        </p:nvSpPr>
        <p:spPr>
          <a:xfrm>
            <a:off x="20852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22" name="Google Shape;1022;p56"/>
          <p:cNvSpPr txBox="1"/>
          <p:nvPr/>
        </p:nvSpPr>
        <p:spPr>
          <a:xfrm>
            <a:off x="278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23" name="Google Shape;1023;p56"/>
          <p:cNvSpPr txBox="1"/>
          <p:nvPr/>
        </p:nvSpPr>
        <p:spPr>
          <a:xfrm>
            <a:off x="278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24" name="Google Shape;1024;p56"/>
          <p:cNvSpPr txBox="1"/>
          <p:nvPr/>
        </p:nvSpPr>
        <p:spPr>
          <a:xfrm>
            <a:off x="278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25" name="Google Shape;1025;p56"/>
          <p:cNvSpPr txBox="1"/>
          <p:nvPr/>
        </p:nvSpPr>
        <p:spPr>
          <a:xfrm>
            <a:off x="278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26" name="Google Shape;1026;p56"/>
          <p:cNvSpPr txBox="1"/>
          <p:nvPr/>
        </p:nvSpPr>
        <p:spPr>
          <a:xfrm>
            <a:off x="278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27" name="Google Shape;1027;p56"/>
          <p:cNvSpPr txBox="1"/>
          <p:nvPr/>
        </p:nvSpPr>
        <p:spPr>
          <a:xfrm>
            <a:off x="278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28" name="Google Shape;1028;p56"/>
          <p:cNvSpPr txBox="1"/>
          <p:nvPr/>
        </p:nvSpPr>
        <p:spPr>
          <a:xfrm>
            <a:off x="278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29" name="Google Shape;1029;p56"/>
          <p:cNvSpPr txBox="1"/>
          <p:nvPr/>
        </p:nvSpPr>
        <p:spPr>
          <a:xfrm>
            <a:off x="97975" y="1225725"/>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Real Action</a:t>
            </a:r>
            <a:endParaRPr b="1" i="0" sz="1400" u="none" cap="none" strike="noStrike">
              <a:solidFill>
                <a:srgbClr val="FF0000"/>
              </a:solidFill>
              <a:latin typeface="Arial"/>
              <a:ea typeface="Arial"/>
              <a:cs typeface="Arial"/>
              <a:sym typeface="Arial"/>
            </a:endParaRPr>
          </a:p>
        </p:txBody>
      </p:sp>
      <p:sp>
        <p:nvSpPr>
          <p:cNvPr id="1030" name="Google Shape;1030;p56"/>
          <p:cNvSpPr txBox="1"/>
          <p:nvPr/>
        </p:nvSpPr>
        <p:spPr>
          <a:xfrm>
            <a:off x="392050" y="851950"/>
            <a:ext cx="52233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用</a:t>
            </a:r>
            <a:r>
              <a:rPr b="0" i="0" lang="zh-TW" sz="1800" u="none" cap="none" strike="noStrike">
                <a:solidFill>
                  <a:srgbClr val="FF0000"/>
                </a:solidFill>
                <a:latin typeface="Arial"/>
                <a:ea typeface="Arial"/>
                <a:cs typeface="Arial"/>
                <a:sym typeface="Arial"/>
              </a:rPr>
              <a:t>實際的行動</a:t>
            </a:r>
            <a:r>
              <a:rPr b="0" i="0" lang="zh-TW" sz="1800" u="none" cap="none" strike="noStrike">
                <a:solidFill>
                  <a:srgbClr val="000000"/>
                </a:solidFill>
                <a:latin typeface="Arial"/>
                <a:ea typeface="Arial"/>
                <a:cs typeface="Arial"/>
                <a:sym typeface="Arial"/>
              </a:rPr>
              <a:t>來糾正</a:t>
            </a:r>
            <a:r>
              <a:rPr b="0" i="0" lang="zh-TW" sz="1800" u="none" cap="none" strike="noStrike">
                <a:solidFill>
                  <a:srgbClr val="0000FF"/>
                </a:solidFill>
                <a:latin typeface="Arial"/>
                <a:ea typeface="Arial"/>
                <a:cs typeface="Arial"/>
                <a:sym typeface="Arial"/>
              </a:rPr>
              <a:t>反射神經的輸出</a:t>
            </a:r>
            <a:endParaRPr b="0" i="0" sz="1800" u="none" cap="none" strike="noStrike">
              <a:solidFill>
                <a:srgbClr val="0000FF"/>
              </a:solidFill>
              <a:latin typeface="Arial"/>
              <a:ea typeface="Arial"/>
              <a:cs typeface="Arial"/>
              <a:sym typeface="Arial"/>
            </a:endParaRPr>
          </a:p>
        </p:txBody>
      </p:sp>
      <p:grpSp>
        <p:nvGrpSpPr>
          <p:cNvPr id="1031" name="Google Shape;1031;p56"/>
          <p:cNvGrpSpPr/>
          <p:nvPr/>
        </p:nvGrpSpPr>
        <p:grpSpPr>
          <a:xfrm>
            <a:off x="273700" y="3652200"/>
            <a:ext cx="5265450" cy="1078750"/>
            <a:chOff x="-31100" y="3652200"/>
            <a:chExt cx="5265450" cy="1078750"/>
          </a:xfrm>
        </p:grpSpPr>
        <p:sp>
          <p:nvSpPr>
            <p:cNvPr id="1032" name="Google Shape;1032;p56"/>
            <p:cNvSpPr txBox="1"/>
            <p:nvPr/>
          </p:nvSpPr>
          <p:spPr>
            <a:xfrm>
              <a:off x="-31100" y="3652200"/>
              <a:ext cx="47250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Supervised Learning: </a:t>
              </a:r>
              <a:endParaRPr b="0" i="0" sz="3000" u="none" cap="none" strike="noStrike">
                <a:solidFill>
                  <a:srgbClr val="000000"/>
                </a:solidFill>
                <a:latin typeface="Arial"/>
                <a:ea typeface="Arial"/>
                <a:cs typeface="Arial"/>
                <a:sym typeface="Arial"/>
              </a:endParaRPr>
            </a:p>
          </p:txBody>
        </p:sp>
        <p:sp>
          <p:nvSpPr>
            <p:cNvPr id="1033" name="Google Shape;1033;p56"/>
            <p:cNvSpPr txBox="1"/>
            <p:nvPr/>
          </p:nvSpPr>
          <p:spPr>
            <a:xfrm>
              <a:off x="11050" y="4280950"/>
              <a:ext cx="52233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用</a:t>
              </a:r>
              <a:r>
                <a:rPr b="0" i="0" lang="zh-TW" sz="1800" u="none" cap="none" strike="noStrike">
                  <a:solidFill>
                    <a:srgbClr val="FF0000"/>
                  </a:solidFill>
                  <a:latin typeface="Arial"/>
                  <a:ea typeface="Arial"/>
                  <a:cs typeface="Arial"/>
                  <a:sym typeface="Arial"/>
                </a:rPr>
                <a:t>Label</a:t>
              </a:r>
              <a:r>
                <a:rPr b="0" i="0" lang="zh-TW" sz="1800" u="none" cap="none" strike="noStrike">
                  <a:solidFill>
                    <a:srgbClr val="000000"/>
                  </a:solidFill>
                  <a:latin typeface="Arial"/>
                  <a:ea typeface="Arial"/>
                  <a:cs typeface="Arial"/>
                  <a:sym typeface="Arial"/>
                </a:rPr>
                <a:t>來糾正</a:t>
              </a:r>
              <a:r>
                <a:rPr b="0" i="0" lang="zh-TW" sz="1800" u="none" cap="none" strike="noStrike">
                  <a:solidFill>
                    <a:srgbClr val="0000FF"/>
                  </a:solidFill>
                  <a:latin typeface="Arial"/>
                  <a:ea typeface="Arial"/>
                  <a:cs typeface="Arial"/>
                  <a:sym typeface="Arial"/>
                </a:rPr>
                <a:t>神經網路的輸出</a:t>
              </a:r>
              <a:endParaRPr b="0" i="0" sz="1800" u="none" cap="none" strike="noStrike">
                <a:solidFill>
                  <a:srgbClr val="0000FF"/>
                </a:solidFill>
                <a:latin typeface="Arial"/>
                <a:ea typeface="Arial"/>
                <a:cs typeface="Arial"/>
                <a:sym typeface="Arial"/>
              </a:endParaRPr>
            </a:p>
          </p:txBody>
        </p:sp>
      </p:grpSp>
      <p:sp>
        <p:nvSpPr>
          <p:cNvPr id="1034" name="Google Shape;1034;p56"/>
          <p:cNvSpPr txBox="1"/>
          <p:nvPr/>
        </p:nvSpPr>
        <p:spPr>
          <a:xfrm>
            <a:off x="5379725" y="4280625"/>
            <a:ext cx="44055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00FF"/>
                </a:solidFill>
                <a:latin typeface="Arial"/>
                <a:ea typeface="Arial"/>
                <a:cs typeface="Arial"/>
                <a:sym typeface="Arial"/>
              </a:rPr>
              <a:t>神經網路輸出, </a:t>
            </a:r>
            <a:r>
              <a:rPr b="0" i="0" lang="zh-TW" sz="1800" u="none" cap="none" strike="noStrike">
                <a:solidFill>
                  <a:srgbClr val="FF0000"/>
                </a:solidFill>
                <a:latin typeface="Arial"/>
                <a:ea typeface="Arial"/>
                <a:cs typeface="Arial"/>
                <a:sym typeface="Arial"/>
              </a:rPr>
              <a:t>Label</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nvGrpSpPr>
          <p:cNvPr id="1035" name="Google Shape;1035;p56"/>
          <p:cNvGrpSpPr/>
          <p:nvPr/>
        </p:nvGrpSpPr>
        <p:grpSpPr>
          <a:xfrm>
            <a:off x="4693925" y="851625"/>
            <a:ext cx="5350200" cy="750300"/>
            <a:chOff x="4693925" y="851625"/>
            <a:chExt cx="5350200" cy="750300"/>
          </a:xfrm>
        </p:grpSpPr>
        <p:sp>
          <p:nvSpPr>
            <p:cNvPr id="1036" name="Google Shape;1036;p56"/>
            <p:cNvSpPr txBox="1"/>
            <p:nvPr/>
          </p:nvSpPr>
          <p:spPr>
            <a:xfrm>
              <a:off x="4693925" y="1232625"/>
              <a:ext cx="49389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FF00"/>
                  </a:solidFill>
                  <a:latin typeface="Arial"/>
                  <a:ea typeface="Arial"/>
                  <a:cs typeface="Arial"/>
                  <a:sym typeface="Arial"/>
                </a:rPr>
                <a:t>R</a:t>
              </a: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00FF"/>
                  </a:solidFill>
                  <a:latin typeface="Arial"/>
                  <a:ea typeface="Arial"/>
                  <a:cs typeface="Arial"/>
                  <a:sym typeface="Arial"/>
                </a:rPr>
                <a:t>Output Action Proba</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Real Action</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1037" name="Google Shape;1037;p56"/>
            <p:cNvSpPr txBox="1"/>
            <p:nvPr/>
          </p:nvSpPr>
          <p:spPr>
            <a:xfrm>
              <a:off x="5379725" y="851625"/>
              <a:ext cx="46644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00FF"/>
                  </a:solidFill>
                  <a:latin typeface="Arial"/>
                  <a:ea typeface="Arial"/>
                  <a:cs typeface="Arial"/>
                  <a:sym typeface="Arial"/>
                </a:rPr>
                <a:t>反射神經網路輸出, </a:t>
              </a:r>
              <a:r>
                <a:rPr b="0" i="0" lang="zh-TW" sz="1800" u="none" cap="none" strike="noStrike">
                  <a:solidFill>
                    <a:srgbClr val="FF0000"/>
                  </a:solidFill>
                  <a:latin typeface="Arial"/>
                  <a:ea typeface="Arial"/>
                  <a:cs typeface="Arial"/>
                  <a:sym typeface="Arial"/>
                </a:rPr>
                <a:t>實際行動</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sp>
        <p:nvSpPr>
          <p:cNvPr id="1038" name="Google Shape;1038;p56"/>
          <p:cNvSpPr txBox="1"/>
          <p:nvPr/>
        </p:nvSpPr>
        <p:spPr>
          <a:xfrm>
            <a:off x="5074925" y="4661625"/>
            <a:ext cx="44055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00FF"/>
                </a:solidFill>
                <a:latin typeface="Arial"/>
                <a:ea typeface="Arial"/>
                <a:cs typeface="Arial"/>
                <a:sym typeface="Arial"/>
              </a:rPr>
              <a:t>神經網路輸出</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Label</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grpSp>
        <p:nvGrpSpPr>
          <p:cNvPr id="1039" name="Google Shape;1039;p56"/>
          <p:cNvGrpSpPr/>
          <p:nvPr/>
        </p:nvGrpSpPr>
        <p:grpSpPr>
          <a:xfrm>
            <a:off x="15250" y="3423825"/>
            <a:ext cx="9145800" cy="294600"/>
            <a:chOff x="15250" y="3423825"/>
            <a:chExt cx="9145800" cy="294600"/>
          </a:xfrm>
        </p:grpSpPr>
        <p:cxnSp>
          <p:nvCxnSpPr>
            <p:cNvPr id="1040" name="Google Shape;1040;p56"/>
            <p:cNvCxnSpPr>
              <a:endCxn id="1041" idx="1"/>
            </p:cNvCxnSpPr>
            <p:nvPr/>
          </p:nvCxnSpPr>
          <p:spPr>
            <a:xfrm flipH="1" rot="10800000">
              <a:off x="15250" y="3571125"/>
              <a:ext cx="4185000" cy="5100"/>
            </a:xfrm>
            <a:prstGeom prst="straightConnector1">
              <a:avLst/>
            </a:prstGeom>
            <a:noFill/>
            <a:ln cap="flat" cmpd="sng" w="9525">
              <a:solidFill>
                <a:srgbClr val="FF0000"/>
              </a:solidFill>
              <a:prstDash val="dash"/>
              <a:round/>
              <a:headEnd len="sm" w="sm" type="none"/>
              <a:tailEnd len="sm" w="sm" type="none"/>
            </a:ln>
          </p:spPr>
        </p:cxnSp>
        <p:cxnSp>
          <p:nvCxnSpPr>
            <p:cNvPr id="1042" name="Google Shape;1042;p56"/>
            <p:cNvCxnSpPr/>
            <p:nvPr/>
          </p:nvCxnSpPr>
          <p:spPr>
            <a:xfrm>
              <a:off x="4737850" y="3571125"/>
              <a:ext cx="4423200" cy="5100"/>
            </a:xfrm>
            <a:prstGeom prst="straightConnector1">
              <a:avLst/>
            </a:prstGeom>
            <a:noFill/>
            <a:ln cap="flat" cmpd="sng" w="9525">
              <a:solidFill>
                <a:srgbClr val="FF0000"/>
              </a:solidFill>
              <a:prstDash val="dash"/>
              <a:round/>
              <a:headEnd len="sm" w="sm" type="none"/>
              <a:tailEnd len="sm" w="sm" type="none"/>
            </a:ln>
          </p:spPr>
        </p:cxnSp>
        <p:sp>
          <p:nvSpPr>
            <p:cNvPr id="1041" name="Google Shape;1041;p56"/>
            <p:cNvSpPr txBox="1"/>
            <p:nvPr/>
          </p:nvSpPr>
          <p:spPr>
            <a:xfrm>
              <a:off x="4200250" y="3423825"/>
              <a:ext cx="8424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回顧</a:t>
              </a:r>
              <a:endParaRPr b="0" i="0" sz="1400" u="none" cap="none" strike="noStrike">
                <a:solidFill>
                  <a:srgbClr val="FF0000"/>
                </a:solidFill>
                <a:latin typeface="Arial"/>
                <a:ea typeface="Arial"/>
                <a:cs typeface="Arial"/>
                <a:sym typeface="Arial"/>
              </a:endParaRPr>
            </a:p>
          </p:txBody>
        </p:sp>
      </p:grpSp>
      <p:sp>
        <p:nvSpPr>
          <p:cNvPr id="1043" name="Google Shape;1043;p56"/>
          <p:cNvSpPr txBox="1"/>
          <p:nvPr/>
        </p:nvSpPr>
        <p:spPr>
          <a:xfrm>
            <a:off x="5924675" y="2947125"/>
            <a:ext cx="34917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Reward</a:t>
            </a:r>
            <a:r>
              <a:rPr b="0" i="0" lang="zh-TW" sz="1800" u="none" cap="none" strike="noStrike">
                <a:solidFill>
                  <a:srgbClr val="000000"/>
                </a:solidFill>
                <a:latin typeface="Arial"/>
                <a:ea typeface="Arial"/>
                <a:cs typeface="Arial"/>
                <a:sym typeface="Arial"/>
              </a:rPr>
              <a:t>*Cross Entropy(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[0.3,0.2,0.1,0.4]</a:t>
            </a:r>
            <a:r>
              <a:rPr b="0" i="0" lang="zh-TW" sz="1800" u="none" cap="none" strike="noStrike">
                <a:solidFill>
                  <a:srgbClr val="000000"/>
                </a:solidFill>
                <a:latin typeface="Arial"/>
                <a:ea typeface="Arial"/>
                <a:cs typeface="Arial"/>
                <a:sym typeface="Arial"/>
              </a:rPr>
              <a:t>,</a:t>
            </a:r>
            <a:r>
              <a:rPr b="0" i="0" lang="zh-TW" sz="1800" u="none" cap="none" strike="noStrike">
                <a:solidFill>
                  <a:srgbClr val="FF0000"/>
                </a:solidFill>
                <a:latin typeface="Arial"/>
                <a:ea typeface="Arial"/>
                <a:cs typeface="Arial"/>
                <a:sym typeface="Arial"/>
              </a:rPr>
              <a:t> [0,0,0,1]</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1044" name="Google Shape;1044;p56"/>
          <p:cNvSpPr/>
          <p:nvPr/>
        </p:nvSpPr>
        <p:spPr>
          <a:xfrm>
            <a:off x="4991100" y="2982625"/>
            <a:ext cx="639000" cy="365100"/>
          </a:xfrm>
          <a:prstGeom prst="right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5" name="Google Shape;1045;p56"/>
          <p:cNvGrpSpPr/>
          <p:nvPr/>
        </p:nvGrpSpPr>
        <p:grpSpPr>
          <a:xfrm>
            <a:off x="4991100" y="2413725"/>
            <a:ext cx="4425275" cy="629200"/>
            <a:chOff x="4991100" y="2413725"/>
            <a:chExt cx="4425275" cy="629200"/>
          </a:xfrm>
        </p:grpSpPr>
        <p:sp>
          <p:nvSpPr>
            <p:cNvPr id="1046" name="Google Shape;1046;p56"/>
            <p:cNvSpPr/>
            <p:nvPr/>
          </p:nvSpPr>
          <p:spPr>
            <a:xfrm>
              <a:off x="4991100" y="2677825"/>
              <a:ext cx="639000" cy="3651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56"/>
            <p:cNvSpPr txBox="1"/>
            <p:nvPr/>
          </p:nvSpPr>
          <p:spPr>
            <a:xfrm>
              <a:off x="5924675" y="2413725"/>
              <a:ext cx="34917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Reward</a:t>
              </a:r>
              <a:r>
                <a:rPr b="0" i="0" lang="zh-TW" sz="1800" u="none" cap="none" strike="noStrike">
                  <a:solidFill>
                    <a:srgbClr val="000000"/>
                  </a:solidFill>
                  <a:latin typeface="Arial"/>
                  <a:ea typeface="Arial"/>
                  <a:cs typeface="Arial"/>
                  <a:sym typeface="Arial"/>
                </a:rPr>
                <a:t>*Cross Entropy(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[0.2,0.2,0.3,0.2]</a:t>
              </a:r>
              <a:r>
                <a:rPr b="0" i="0" lang="zh-TW" sz="1800" u="none" cap="none" strike="noStrike">
                  <a:solidFill>
                    <a:srgbClr val="000000"/>
                  </a:solidFill>
                  <a:latin typeface="Arial"/>
                  <a:ea typeface="Arial"/>
                  <a:cs typeface="Arial"/>
                  <a:sym typeface="Arial"/>
                </a:rPr>
                <a:t>,</a:t>
              </a:r>
              <a:r>
                <a:rPr b="0" i="0" lang="zh-TW" sz="1800" u="none" cap="none" strike="noStrike">
                  <a:solidFill>
                    <a:srgbClr val="FF0000"/>
                  </a:solidFill>
                  <a:latin typeface="Arial"/>
                  <a:ea typeface="Arial"/>
                  <a:cs typeface="Arial"/>
                  <a:sym typeface="Arial"/>
                </a:rPr>
                <a:t> [0,0,0,1]</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57"/>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053" name="Google Shape;1053;p57"/>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57"/>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055" name="Google Shape;1055;p57"/>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機器如何學習正確反射動作</a:t>
            </a:r>
            <a:endParaRPr b="0" i="0" sz="3000" u="none" cap="none" strike="noStrike">
              <a:solidFill>
                <a:srgbClr val="000000"/>
              </a:solidFill>
              <a:latin typeface="Arial"/>
              <a:ea typeface="Arial"/>
              <a:cs typeface="Arial"/>
              <a:sym typeface="Arial"/>
            </a:endParaRPr>
          </a:p>
        </p:txBody>
      </p:sp>
      <p:sp>
        <p:nvSpPr>
          <p:cNvPr id="1056" name="Google Shape;1056;p57"/>
          <p:cNvSpPr/>
          <p:nvPr/>
        </p:nvSpPr>
        <p:spPr>
          <a:xfrm>
            <a:off x="2913025" y="2987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57"/>
          <p:cNvSpPr/>
          <p:nvPr/>
        </p:nvSpPr>
        <p:spPr>
          <a:xfrm>
            <a:off x="2913025" y="2606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57"/>
          <p:cNvSpPr/>
          <p:nvPr/>
        </p:nvSpPr>
        <p:spPr>
          <a:xfrm>
            <a:off x="2913025" y="2225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57"/>
          <p:cNvSpPr/>
          <p:nvPr/>
        </p:nvSpPr>
        <p:spPr>
          <a:xfrm>
            <a:off x="2913025" y="19202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57"/>
          <p:cNvSpPr/>
          <p:nvPr/>
        </p:nvSpPr>
        <p:spPr>
          <a:xfrm>
            <a:off x="2913025" y="16154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57"/>
          <p:cNvSpPr/>
          <p:nvPr/>
        </p:nvSpPr>
        <p:spPr>
          <a:xfrm>
            <a:off x="816425" y="3008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57"/>
          <p:cNvSpPr/>
          <p:nvPr/>
        </p:nvSpPr>
        <p:spPr>
          <a:xfrm>
            <a:off x="816425" y="2627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57"/>
          <p:cNvSpPr/>
          <p:nvPr/>
        </p:nvSpPr>
        <p:spPr>
          <a:xfrm>
            <a:off x="816425" y="2246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57"/>
          <p:cNvSpPr/>
          <p:nvPr/>
        </p:nvSpPr>
        <p:spPr>
          <a:xfrm>
            <a:off x="816425" y="19420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57"/>
          <p:cNvSpPr/>
          <p:nvPr/>
        </p:nvSpPr>
        <p:spPr>
          <a:xfrm>
            <a:off x="816425" y="16372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57"/>
          <p:cNvSpPr txBox="1"/>
          <p:nvPr/>
        </p:nvSpPr>
        <p:spPr>
          <a:xfrm>
            <a:off x="20852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[0.2,</a:t>
            </a:r>
            <a:r>
              <a:rPr b="0" i="0" lang="zh-TW" sz="1800" u="none" cap="none" strike="noStrike">
                <a:solidFill>
                  <a:srgbClr val="0000FF"/>
                </a:solidFill>
                <a:highlight>
                  <a:srgbClr val="FF0000"/>
                </a:highlight>
                <a:latin typeface="Arial"/>
                <a:ea typeface="Arial"/>
                <a:cs typeface="Arial"/>
                <a:sym typeface="Arial"/>
              </a:rPr>
              <a:t>0.5</a:t>
            </a:r>
            <a:r>
              <a:rPr b="0" i="0" lang="zh-TW" sz="1800" u="none" cap="none" strike="noStrike">
                <a:solidFill>
                  <a:srgbClr val="0000FF"/>
                </a:solidFill>
                <a:latin typeface="Arial"/>
                <a:ea typeface="Arial"/>
                <a:cs typeface="Arial"/>
                <a:sym typeface="Arial"/>
              </a:rPr>
              <a:t>,0.1,0.2],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67" name="Google Shape;1067;p57"/>
          <p:cNvSpPr txBox="1"/>
          <p:nvPr/>
        </p:nvSpPr>
        <p:spPr>
          <a:xfrm>
            <a:off x="20852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[0.4,</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,0.1,0.1],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68" name="Google Shape;1068;p57"/>
          <p:cNvSpPr txBox="1"/>
          <p:nvPr/>
        </p:nvSpPr>
        <p:spPr>
          <a:xfrm>
            <a:off x="20852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,0.2,0.3],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69" name="Google Shape;1069;p57"/>
          <p:cNvSpPr txBox="1"/>
          <p:nvPr/>
        </p:nvSpPr>
        <p:spPr>
          <a:xfrm>
            <a:off x="20852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[0.3,0.2,0.1,</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70" name="Google Shape;1070;p57"/>
          <p:cNvSpPr txBox="1"/>
          <p:nvPr/>
        </p:nvSpPr>
        <p:spPr>
          <a:xfrm>
            <a:off x="20852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71" name="Google Shape;1071;p57"/>
          <p:cNvSpPr txBox="1"/>
          <p:nvPr/>
        </p:nvSpPr>
        <p:spPr>
          <a:xfrm>
            <a:off x="2045900" y="1240950"/>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a:t>
            </a:r>
            <a:r>
              <a:rPr b="1" i="0" lang="zh-TW" sz="1400" u="none" cap="none" strike="noStrike">
                <a:solidFill>
                  <a:srgbClr val="0000FF"/>
                </a:solidFill>
                <a:latin typeface="Arial"/>
                <a:ea typeface="Arial"/>
                <a:cs typeface="Arial"/>
                <a:sym typeface="Arial"/>
              </a:rPr>
              <a:t>Output Action Proba</a:t>
            </a:r>
            <a:endParaRPr b="1" i="0" sz="1400" u="none" cap="none" strike="noStrike">
              <a:solidFill>
                <a:srgbClr val="00FF00"/>
              </a:solidFill>
              <a:latin typeface="Arial"/>
              <a:ea typeface="Arial"/>
              <a:cs typeface="Arial"/>
              <a:sym typeface="Arial"/>
            </a:endParaRPr>
          </a:p>
        </p:txBody>
      </p:sp>
      <p:sp>
        <p:nvSpPr>
          <p:cNvPr id="1072" name="Google Shape;1072;p57"/>
          <p:cNvSpPr txBox="1"/>
          <p:nvPr/>
        </p:nvSpPr>
        <p:spPr>
          <a:xfrm>
            <a:off x="20852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[0.2,0.2,0.3,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73" name="Google Shape;1073;p57"/>
          <p:cNvSpPr txBox="1"/>
          <p:nvPr/>
        </p:nvSpPr>
        <p:spPr>
          <a:xfrm>
            <a:off x="20852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74" name="Google Shape;1074;p57"/>
          <p:cNvSpPr txBox="1"/>
          <p:nvPr/>
        </p:nvSpPr>
        <p:spPr>
          <a:xfrm>
            <a:off x="278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75" name="Google Shape;1075;p57"/>
          <p:cNvSpPr txBox="1"/>
          <p:nvPr/>
        </p:nvSpPr>
        <p:spPr>
          <a:xfrm>
            <a:off x="278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76" name="Google Shape;1076;p57"/>
          <p:cNvSpPr txBox="1"/>
          <p:nvPr/>
        </p:nvSpPr>
        <p:spPr>
          <a:xfrm>
            <a:off x="278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077" name="Google Shape;1077;p57"/>
          <p:cNvSpPr txBox="1"/>
          <p:nvPr/>
        </p:nvSpPr>
        <p:spPr>
          <a:xfrm>
            <a:off x="278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78" name="Google Shape;1078;p57"/>
          <p:cNvSpPr txBox="1"/>
          <p:nvPr/>
        </p:nvSpPr>
        <p:spPr>
          <a:xfrm>
            <a:off x="278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79" name="Google Shape;1079;p57"/>
          <p:cNvSpPr txBox="1"/>
          <p:nvPr/>
        </p:nvSpPr>
        <p:spPr>
          <a:xfrm>
            <a:off x="278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80" name="Google Shape;1080;p57"/>
          <p:cNvSpPr txBox="1"/>
          <p:nvPr/>
        </p:nvSpPr>
        <p:spPr>
          <a:xfrm>
            <a:off x="278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081" name="Google Shape;1081;p57"/>
          <p:cNvSpPr txBox="1"/>
          <p:nvPr/>
        </p:nvSpPr>
        <p:spPr>
          <a:xfrm>
            <a:off x="97975" y="1225725"/>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Real Action</a:t>
            </a:r>
            <a:endParaRPr b="1" i="0" sz="1400" u="none" cap="none" strike="noStrike">
              <a:solidFill>
                <a:srgbClr val="FF0000"/>
              </a:solidFill>
              <a:latin typeface="Arial"/>
              <a:ea typeface="Arial"/>
              <a:cs typeface="Arial"/>
              <a:sym typeface="Arial"/>
            </a:endParaRPr>
          </a:p>
        </p:txBody>
      </p:sp>
      <p:sp>
        <p:nvSpPr>
          <p:cNvPr id="1082" name="Google Shape;1082;p57"/>
          <p:cNvSpPr txBox="1"/>
          <p:nvPr/>
        </p:nvSpPr>
        <p:spPr>
          <a:xfrm>
            <a:off x="392050" y="851950"/>
            <a:ext cx="52233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用</a:t>
            </a:r>
            <a:r>
              <a:rPr b="0" i="0" lang="zh-TW" sz="1800" u="none" cap="none" strike="noStrike">
                <a:solidFill>
                  <a:srgbClr val="FF0000"/>
                </a:solidFill>
                <a:latin typeface="Arial"/>
                <a:ea typeface="Arial"/>
                <a:cs typeface="Arial"/>
                <a:sym typeface="Arial"/>
              </a:rPr>
              <a:t>實際的行動</a:t>
            </a:r>
            <a:r>
              <a:rPr b="0" i="0" lang="zh-TW" sz="1800" u="none" cap="none" strike="noStrike">
                <a:solidFill>
                  <a:srgbClr val="000000"/>
                </a:solidFill>
                <a:latin typeface="Arial"/>
                <a:ea typeface="Arial"/>
                <a:cs typeface="Arial"/>
                <a:sym typeface="Arial"/>
              </a:rPr>
              <a:t>來糾正</a:t>
            </a:r>
            <a:r>
              <a:rPr b="0" i="0" lang="zh-TW" sz="1800" u="none" cap="none" strike="noStrike">
                <a:solidFill>
                  <a:srgbClr val="0000FF"/>
                </a:solidFill>
                <a:latin typeface="Arial"/>
                <a:ea typeface="Arial"/>
                <a:cs typeface="Arial"/>
                <a:sym typeface="Arial"/>
              </a:rPr>
              <a:t>反射神經的輸出</a:t>
            </a:r>
            <a:endParaRPr b="0" i="0" sz="1800" u="none" cap="none" strike="noStrike">
              <a:solidFill>
                <a:srgbClr val="0000FF"/>
              </a:solidFill>
              <a:latin typeface="Arial"/>
              <a:ea typeface="Arial"/>
              <a:cs typeface="Arial"/>
              <a:sym typeface="Arial"/>
            </a:endParaRPr>
          </a:p>
        </p:txBody>
      </p:sp>
      <p:grpSp>
        <p:nvGrpSpPr>
          <p:cNvPr id="1083" name="Google Shape;1083;p57"/>
          <p:cNvGrpSpPr/>
          <p:nvPr/>
        </p:nvGrpSpPr>
        <p:grpSpPr>
          <a:xfrm>
            <a:off x="273700" y="3652200"/>
            <a:ext cx="5265450" cy="1078750"/>
            <a:chOff x="-31100" y="3652200"/>
            <a:chExt cx="5265450" cy="1078750"/>
          </a:xfrm>
        </p:grpSpPr>
        <p:sp>
          <p:nvSpPr>
            <p:cNvPr id="1084" name="Google Shape;1084;p57"/>
            <p:cNvSpPr txBox="1"/>
            <p:nvPr/>
          </p:nvSpPr>
          <p:spPr>
            <a:xfrm>
              <a:off x="-31100" y="3652200"/>
              <a:ext cx="47250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Supervised Learning: </a:t>
              </a:r>
              <a:endParaRPr b="0" i="0" sz="3000" u="none" cap="none" strike="noStrike">
                <a:solidFill>
                  <a:srgbClr val="000000"/>
                </a:solidFill>
                <a:latin typeface="Arial"/>
                <a:ea typeface="Arial"/>
                <a:cs typeface="Arial"/>
                <a:sym typeface="Arial"/>
              </a:endParaRPr>
            </a:p>
          </p:txBody>
        </p:sp>
        <p:sp>
          <p:nvSpPr>
            <p:cNvPr id="1085" name="Google Shape;1085;p57"/>
            <p:cNvSpPr txBox="1"/>
            <p:nvPr/>
          </p:nvSpPr>
          <p:spPr>
            <a:xfrm>
              <a:off x="11050" y="4280950"/>
              <a:ext cx="52233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用</a:t>
              </a:r>
              <a:r>
                <a:rPr b="0" i="0" lang="zh-TW" sz="1800" u="none" cap="none" strike="noStrike">
                  <a:solidFill>
                    <a:srgbClr val="FF0000"/>
                  </a:solidFill>
                  <a:latin typeface="Arial"/>
                  <a:ea typeface="Arial"/>
                  <a:cs typeface="Arial"/>
                  <a:sym typeface="Arial"/>
                </a:rPr>
                <a:t>Label</a:t>
              </a:r>
              <a:r>
                <a:rPr b="0" i="0" lang="zh-TW" sz="1800" u="none" cap="none" strike="noStrike">
                  <a:solidFill>
                    <a:srgbClr val="000000"/>
                  </a:solidFill>
                  <a:latin typeface="Arial"/>
                  <a:ea typeface="Arial"/>
                  <a:cs typeface="Arial"/>
                  <a:sym typeface="Arial"/>
                </a:rPr>
                <a:t>來糾正</a:t>
              </a:r>
              <a:r>
                <a:rPr b="0" i="0" lang="zh-TW" sz="1800" u="none" cap="none" strike="noStrike">
                  <a:solidFill>
                    <a:srgbClr val="0000FF"/>
                  </a:solidFill>
                  <a:latin typeface="Arial"/>
                  <a:ea typeface="Arial"/>
                  <a:cs typeface="Arial"/>
                  <a:sym typeface="Arial"/>
                </a:rPr>
                <a:t>神經網路的輸出</a:t>
              </a:r>
              <a:endParaRPr b="0" i="0" sz="1800" u="none" cap="none" strike="noStrike">
                <a:solidFill>
                  <a:srgbClr val="0000FF"/>
                </a:solidFill>
                <a:latin typeface="Arial"/>
                <a:ea typeface="Arial"/>
                <a:cs typeface="Arial"/>
                <a:sym typeface="Arial"/>
              </a:endParaRPr>
            </a:p>
          </p:txBody>
        </p:sp>
      </p:grpSp>
      <p:sp>
        <p:nvSpPr>
          <p:cNvPr id="1086" name="Google Shape;1086;p57"/>
          <p:cNvSpPr txBox="1"/>
          <p:nvPr/>
        </p:nvSpPr>
        <p:spPr>
          <a:xfrm>
            <a:off x="5379725" y="4280625"/>
            <a:ext cx="44055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00FF"/>
                </a:solidFill>
                <a:latin typeface="Arial"/>
                <a:ea typeface="Arial"/>
                <a:cs typeface="Arial"/>
                <a:sym typeface="Arial"/>
              </a:rPr>
              <a:t>神經網路輸出, </a:t>
            </a:r>
            <a:r>
              <a:rPr b="0" i="0" lang="zh-TW" sz="1800" u="none" cap="none" strike="noStrike">
                <a:solidFill>
                  <a:srgbClr val="FF0000"/>
                </a:solidFill>
                <a:latin typeface="Arial"/>
                <a:ea typeface="Arial"/>
                <a:cs typeface="Arial"/>
                <a:sym typeface="Arial"/>
              </a:rPr>
              <a:t>Label</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nvGrpSpPr>
          <p:cNvPr id="1087" name="Google Shape;1087;p57"/>
          <p:cNvGrpSpPr/>
          <p:nvPr/>
        </p:nvGrpSpPr>
        <p:grpSpPr>
          <a:xfrm>
            <a:off x="4693925" y="851625"/>
            <a:ext cx="5350200" cy="750300"/>
            <a:chOff x="4693925" y="851625"/>
            <a:chExt cx="5350200" cy="750300"/>
          </a:xfrm>
        </p:grpSpPr>
        <p:sp>
          <p:nvSpPr>
            <p:cNvPr id="1088" name="Google Shape;1088;p57"/>
            <p:cNvSpPr txBox="1"/>
            <p:nvPr/>
          </p:nvSpPr>
          <p:spPr>
            <a:xfrm>
              <a:off x="4693925" y="1232625"/>
              <a:ext cx="49389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FF00"/>
                  </a:solidFill>
                  <a:latin typeface="Arial"/>
                  <a:ea typeface="Arial"/>
                  <a:cs typeface="Arial"/>
                  <a:sym typeface="Arial"/>
                </a:rPr>
                <a:t>R</a:t>
              </a: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00FF"/>
                  </a:solidFill>
                  <a:latin typeface="Arial"/>
                  <a:ea typeface="Arial"/>
                  <a:cs typeface="Arial"/>
                  <a:sym typeface="Arial"/>
                </a:rPr>
                <a:t>Output Action Proba</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Real Action</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1089" name="Google Shape;1089;p57"/>
            <p:cNvSpPr txBox="1"/>
            <p:nvPr/>
          </p:nvSpPr>
          <p:spPr>
            <a:xfrm>
              <a:off x="5379725" y="851625"/>
              <a:ext cx="46644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00FF"/>
                  </a:solidFill>
                  <a:latin typeface="Arial"/>
                  <a:ea typeface="Arial"/>
                  <a:cs typeface="Arial"/>
                  <a:sym typeface="Arial"/>
                </a:rPr>
                <a:t>反射神經網路輸出, </a:t>
              </a:r>
              <a:r>
                <a:rPr b="0" i="0" lang="zh-TW" sz="1800" u="none" cap="none" strike="noStrike">
                  <a:solidFill>
                    <a:srgbClr val="FF0000"/>
                  </a:solidFill>
                  <a:latin typeface="Arial"/>
                  <a:ea typeface="Arial"/>
                  <a:cs typeface="Arial"/>
                  <a:sym typeface="Arial"/>
                </a:rPr>
                <a:t>實際行動</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sp>
        <p:nvSpPr>
          <p:cNvPr id="1090" name="Google Shape;1090;p57"/>
          <p:cNvSpPr txBox="1"/>
          <p:nvPr/>
        </p:nvSpPr>
        <p:spPr>
          <a:xfrm>
            <a:off x="5074925" y="4661625"/>
            <a:ext cx="44055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00FF"/>
                </a:solidFill>
                <a:latin typeface="Arial"/>
                <a:ea typeface="Arial"/>
                <a:cs typeface="Arial"/>
                <a:sym typeface="Arial"/>
              </a:rPr>
              <a:t>神經網路輸出</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Label</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grpSp>
        <p:nvGrpSpPr>
          <p:cNvPr id="1091" name="Google Shape;1091;p57"/>
          <p:cNvGrpSpPr/>
          <p:nvPr/>
        </p:nvGrpSpPr>
        <p:grpSpPr>
          <a:xfrm>
            <a:off x="15250" y="3423825"/>
            <a:ext cx="9145800" cy="294600"/>
            <a:chOff x="15250" y="3423825"/>
            <a:chExt cx="9145800" cy="294600"/>
          </a:xfrm>
        </p:grpSpPr>
        <p:cxnSp>
          <p:nvCxnSpPr>
            <p:cNvPr id="1092" name="Google Shape;1092;p57"/>
            <p:cNvCxnSpPr>
              <a:endCxn id="1093" idx="1"/>
            </p:cNvCxnSpPr>
            <p:nvPr/>
          </p:nvCxnSpPr>
          <p:spPr>
            <a:xfrm flipH="1" rot="10800000">
              <a:off x="15250" y="3571125"/>
              <a:ext cx="4185000" cy="5100"/>
            </a:xfrm>
            <a:prstGeom prst="straightConnector1">
              <a:avLst/>
            </a:prstGeom>
            <a:noFill/>
            <a:ln cap="flat" cmpd="sng" w="9525">
              <a:solidFill>
                <a:srgbClr val="FF0000"/>
              </a:solidFill>
              <a:prstDash val="dash"/>
              <a:round/>
              <a:headEnd len="sm" w="sm" type="none"/>
              <a:tailEnd len="sm" w="sm" type="none"/>
            </a:ln>
          </p:spPr>
        </p:cxnSp>
        <p:cxnSp>
          <p:nvCxnSpPr>
            <p:cNvPr id="1094" name="Google Shape;1094;p57"/>
            <p:cNvCxnSpPr/>
            <p:nvPr/>
          </p:nvCxnSpPr>
          <p:spPr>
            <a:xfrm>
              <a:off x="4737850" y="3571125"/>
              <a:ext cx="4423200" cy="5100"/>
            </a:xfrm>
            <a:prstGeom prst="straightConnector1">
              <a:avLst/>
            </a:prstGeom>
            <a:noFill/>
            <a:ln cap="flat" cmpd="sng" w="9525">
              <a:solidFill>
                <a:srgbClr val="FF0000"/>
              </a:solidFill>
              <a:prstDash val="dash"/>
              <a:round/>
              <a:headEnd len="sm" w="sm" type="none"/>
              <a:tailEnd len="sm" w="sm" type="none"/>
            </a:ln>
          </p:spPr>
        </p:cxnSp>
        <p:sp>
          <p:nvSpPr>
            <p:cNvPr id="1093" name="Google Shape;1093;p57"/>
            <p:cNvSpPr txBox="1"/>
            <p:nvPr/>
          </p:nvSpPr>
          <p:spPr>
            <a:xfrm>
              <a:off x="4200250" y="3423825"/>
              <a:ext cx="8424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回顧</a:t>
              </a:r>
              <a:endParaRPr b="0" i="0" sz="1400" u="none" cap="none" strike="noStrike">
                <a:solidFill>
                  <a:srgbClr val="FF0000"/>
                </a:solidFill>
                <a:latin typeface="Arial"/>
                <a:ea typeface="Arial"/>
                <a:cs typeface="Arial"/>
                <a:sym typeface="Arial"/>
              </a:endParaRPr>
            </a:p>
          </p:txBody>
        </p:sp>
      </p:grpSp>
      <p:sp>
        <p:nvSpPr>
          <p:cNvPr id="1095" name="Google Shape;1095;p57"/>
          <p:cNvSpPr txBox="1"/>
          <p:nvPr/>
        </p:nvSpPr>
        <p:spPr>
          <a:xfrm>
            <a:off x="5924675" y="2947125"/>
            <a:ext cx="34917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1</a:t>
            </a:r>
            <a:r>
              <a:rPr b="0" i="0" lang="zh-TW" sz="1800" u="none" cap="none" strike="noStrike">
                <a:solidFill>
                  <a:srgbClr val="000000"/>
                </a:solidFill>
                <a:latin typeface="Arial"/>
                <a:ea typeface="Arial"/>
                <a:cs typeface="Arial"/>
                <a:sym typeface="Arial"/>
              </a:rPr>
              <a:t>*Reward*Cross Entropy(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[0.3,0.2,0.1,0.4]</a:t>
            </a:r>
            <a:r>
              <a:rPr b="0" i="0" lang="zh-TW" sz="1800" u="none" cap="none" strike="noStrike">
                <a:solidFill>
                  <a:srgbClr val="000000"/>
                </a:solidFill>
                <a:latin typeface="Arial"/>
                <a:ea typeface="Arial"/>
                <a:cs typeface="Arial"/>
                <a:sym typeface="Arial"/>
              </a:rPr>
              <a:t>,</a:t>
            </a:r>
            <a:r>
              <a:rPr b="0" i="0" lang="zh-TW" sz="1800" u="none" cap="none" strike="noStrike">
                <a:solidFill>
                  <a:srgbClr val="FF0000"/>
                </a:solidFill>
                <a:latin typeface="Arial"/>
                <a:ea typeface="Arial"/>
                <a:cs typeface="Arial"/>
                <a:sym typeface="Arial"/>
              </a:rPr>
              <a:t> [0,0,0,1]</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1096" name="Google Shape;1096;p57"/>
          <p:cNvSpPr/>
          <p:nvPr/>
        </p:nvSpPr>
        <p:spPr>
          <a:xfrm>
            <a:off x="4991100" y="2982625"/>
            <a:ext cx="639000" cy="365100"/>
          </a:xfrm>
          <a:prstGeom prst="right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7" name="Google Shape;1097;p57"/>
          <p:cNvGrpSpPr/>
          <p:nvPr/>
        </p:nvGrpSpPr>
        <p:grpSpPr>
          <a:xfrm>
            <a:off x="4991100" y="2413725"/>
            <a:ext cx="4425275" cy="629200"/>
            <a:chOff x="4991100" y="2413725"/>
            <a:chExt cx="4425275" cy="629200"/>
          </a:xfrm>
        </p:grpSpPr>
        <p:sp>
          <p:nvSpPr>
            <p:cNvPr id="1098" name="Google Shape;1098;p57"/>
            <p:cNvSpPr/>
            <p:nvPr/>
          </p:nvSpPr>
          <p:spPr>
            <a:xfrm>
              <a:off x="4991100" y="2677825"/>
              <a:ext cx="639000" cy="3651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57"/>
            <p:cNvSpPr txBox="1"/>
            <p:nvPr/>
          </p:nvSpPr>
          <p:spPr>
            <a:xfrm>
              <a:off x="5924675" y="2413725"/>
              <a:ext cx="34917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-1</a:t>
              </a:r>
              <a:r>
                <a:rPr b="0" i="0" lang="zh-TW" sz="1800" u="none" cap="none" strike="noStrike">
                  <a:solidFill>
                    <a:srgbClr val="000000"/>
                  </a:solidFill>
                  <a:latin typeface="Arial"/>
                  <a:ea typeface="Arial"/>
                  <a:cs typeface="Arial"/>
                  <a:sym typeface="Arial"/>
                </a:rPr>
                <a:t>*Cross Entropy(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[0.2,0.2,0.3,0.2]</a:t>
              </a:r>
              <a:r>
                <a:rPr b="0" i="0" lang="zh-TW" sz="1800" u="none" cap="none" strike="noStrike">
                  <a:solidFill>
                    <a:srgbClr val="000000"/>
                  </a:solidFill>
                  <a:latin typeface="Arial"/>
                  <a:ea typeface="Arial"/>
                  <a:cs typeface="Arial"/>
                  <a:sym typeface="Arial"/>
                </a:rPr>
                <a:t>,</a:t>
              </a:r>
              <a:r>
                <a:rPr b="0" i="0" lang="zh-TW" sz="1800" u="none" cap="none" strike="noStrike">
                  <a:solidFill>
                    <a:srgbClr val="FF0000"/>
                  </a:solidFill>
                  <a:latin typeface="Arial"/>
                  <a:ea typeface="Arial"/>
                  <a:cs typeface="Arial"/>
                  <a:sym typeface="Arial"/>
                </a:rPr>
                <a:t> [0,0,0,1]</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sp>
        <p:nvSpPr>
          <p:cNvPr id="1100" name="Google Shape;1100;p57"/>
          <p:cNvSpPr/>
          <p:nvPr/>
        </p:nvSpPr>
        <p:spPr>
          <a:xfrm>
            <a:off x="5754200" y="1559550"/>
            <a:ext cx="3260700" cy="933900"/>
          </a:xfrm>
          <a:prstGeom prst="wedgeRectCallout">
            <a:avLst>
              <a:gd fmla="val -77308" name="adj1"/>
              <a:gd fmla="val -3108" name="adj2"/>
            </a:avLst>
          </a:prstGeom>
          <a:solidFill>
            <a:srgbClr val="FF0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問題：前三個動作因為沒有得到reward所以誤差為0，因此不需要反向傳更新神經網路的參數，這樣代表的意思就是這樣的行為沒有對或錯，這樣合理嗎？</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58"/>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機器如何學習正確反射動作</a:t>
            </a:r>
            <a:endParaRPr b="0" i="0" sz="3000" u="none" cap="none" strike="noStrike">
              <a:solidFill>
                <a:srgbClr val="000000"/>
              </a:solidFill>
              <a:latin typeface="Arial"/>
              <a:ea typeface="Arial"/>
              <a:cs typeface="Arial"/>
              <a:sym typeface="Arial"/>
            </a:endParaRPr>
          </a:p>
        </p:txBody>
      </p:sp>
      <p:sp>
        <p:nvSpPr>
          <p:cNvPr id="1106" name="Google Shape;1106;p58"/>
          <p:cNvSpPr/>
          <p:nvPr/>
        </p:nvSpPr>
        <p:spPr>
          <a:xfrm>
            <a:off x="2913025" y="2987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58"/>
          <p:cNvSpPr/>
          <p:nvPr/>
        </p:nvSpPr>
        <p:spPr>
          <a:xfrm>
            <a:off x="2913025" y="2606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58"/>
          <p:cNvSpPr/>
          <p:nvPr/>
        </p:nvSpPr>
        <p:spPr>
          <a:xfrm>
            <a:off x="2913025" y="2225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58"/>
          <p:cNvSpPr/>
          <p:nvPr/>
        </p:nvSpPr>
        <p:spPr>
          <a:xfrm>
            <a:off x="2913025" y="19202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58"/>
          <p:cNvSpPr/>
          <p:nvPr/>
        </p:nvSpPr>
        <p:spPr>
          <a:xfrm>
            <a:off x="2913025" y="16154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58"/>
          <p:cNvSpPr/>
          <p:nvPr/>
        </p:nvSpPr>
        <p:spPr>
          <a:xfrm>
            <a:off x="816425" y="3008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58"/>
          <p:cNvSpPr/>
          <p:nvPr/>
        </p:nvSpPr>
        <p:spPr>
          <a:xfrm>
            <a:off x="816425" y="2627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58"/>
          <p:cNvSpPr/>
          <p:nvPr/>
        </p:nvSpPr>
        <p:spPr>
          <a:xfrm>
            <a:off x="816425" y="2246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58"/>
          <p:cNvSpPr/>
          <p:nvPr/>
        </p:nvSpPr>
        <p:spPr>
          <a:xfrm>
            <a:off x="816425" y="19420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58"/>
          <p:cNvSpPr/>
          <p:nvPr/>
        </p:nvSpPr>
        <p:spPr>
          <a:xfrm>
            <a:off x="816425" y="16372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58"/>
          <p:cNvSpPr txBox="1"/>
          <p:nvPr/>
        </p:nvSpPr>
        <p:spPr>
          <a:xfrm>
            <a:off x="20852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[0.2,</a:t>
            </a:r>
            <a:r>
              <a:rPr b="0" i="0" lang="zh-TW" sz="1800" u="none" cap="none" strike="noStrike">
                <a:solidFill>
                  <a:srgbClr val="0000FF"/>
                </a:solidFill>
                <a:highlight>
                  <a:srgbClr val="FF0000"/>
                </a:highlight>
                <a:latin typeface="Arial"/>
                <a:ea typeface="Arial"/>
                <a:cs typeface="Arial"/>
                <a:sym typeface="Arial"/>
              </a:rPr>
              <a:t>0.5</a:t>
            </a:r>
            <a:r>
              <a:rPr b="0" i="0" lang="zh-TW" sz="1800" u="none" cap="none" strike="noStrike">
                <a:solidFill>
                  <a:srgbClr val="0000FF"/>
                </a:solidFill>
                <a:latin typeface="Arial"/>
                <a:ea typeface="Arial"/>
                <a:cs typeface="Arial"/>
                <a:sym typeface="Arial"/>
              </a:rPr>
              <a:t>,0.1,0.2],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17" name="Google Shape;1117;p58"/>
          <p:cNvSpPr txBox="1"/>
          <p:nvPr/>
        </p:nvSpPr>
        <p:spPr>
          <a:xfrm>
            <a:off x="20852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[0.4,</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,0.1,0.1],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18" name="Google Shape;1118;p58"/>
          <p:cNvSpPr txBox="1"/>
          <p:nvPr/>
        </p:nvSpPr>
        <p:spPr>
          <a:xfrm>
            <a:off x="20852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,0.2,0.3],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19" name="Google Shape;1119;p58"/>
          <p:cNvSpPr txBox="1"/>
          <p:nvPr/>
        </p:nvSpPr>
        <p:spPr>
          <a:xfrm>
            <a:off x="20852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[0.3,0.2,0.1,</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20" name="Google Shape;1120;p58"/>
          <p:cNvSpPr txBox="1"/>
          <p:nvPr/>
        </p:nvSpPr>
        <p:spPr>
          <a:xfrm>
            <a:off x="20852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21" name="Google Shape;1121;p58"/>
          <p:cNvSpPr txBox="1"/>
          <p:nvPr/>
        </p:nvSpPr>
        <p:spPr>
          <a:xfrm>
            <a:off x="2045900" y="1240950"/>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a:t>
            </a:r>
            <a:r>
              <a:rPr b="1" i="0" lang="zh-TW" sz="1400" u="none" cap="none" strike="noStrike">
                <a:solidFill>
                  <a:srgbClr val="0000FF"/>
                </a:solidFill>
                <a:latin typeface="Arial"/>
                <a:ea typeface="Arial"/>
                <a:cs typeface="Arial"/>
                <a:sym typeface="Arial"/>
              </a:rPr>
              <a:t>Output Action Proba</a:t>
            </a:r>
            <a:endParaRPr b="1" i="0" sz="1400" u="none" cap="none" strike="noStrike">
              <a:solidFill>
                <a:srgbClr val="00FF00"/>
              </a:solidFill>
              <a:latin typeface="Arial"/>
              <a:ea typeface="Arial"/>
              <a:cs typeface="Arial"/>
              <a:sym typeface="Arial"/>
            </a:endParaRPr>
          </a:p>
        </p:txBody>
      </p:sp>
      <p:sp>
        <p:nvSpPr>
          <p:cNvPr id="1122" name="Google Shape;1122;p58"/>
          <p:cNvSpPr txBox="1"/>
          <p:nvPr/>
        </p:nvSpPr>
        <p:spPr>
          <a:xfrm>
            <a:off x="20852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[0.2,0.2,0.3,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23" name="Google Shape;1123;p58"/>
          <p:cNvSpPr txBox="1"/>
          <p:nvPr/>
        </p:nvSpPr>
        <p:spPr>
          <a:xfrm>
            <a:off x="20852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24" name="Google Shape;1124;p58"/>
          <p:cNvSpPr txBox="1"/>
          <p:nvPr/>
        </p:nvSpPr>
        <p:spPr>
          <a:xfrm>
            <a:off x="278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25" name="Google Shape;1125;p58"/>
          <p:cNvSpPr txBox="1"/>
          <p:nvPr/>
        </p:nvSpPr>
        <p:spPr>
          <a:xfrm>
            <a:off x="278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26" name="Google Shape;1126;p58"/>
          <p:cNvSpPr txBox="1"/>
          <p:nvPr/>
        </p:nvSpPr>
        <p:spPr>
          <a:xfrm>
            <a:off x="278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27" name="Google Shape;1127;p58"/>
          <p:cNvSpPr txBox="1"/>
          <p:nvPr/>
        </p:nvSpPr>
        <p:spPr>
          <a:xfrm>
            <a:off x="278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28" name="Google Shape;1128;p58"/>
          <p:cNvSpPr txBox="1"/>
          <p:nvPr/>
        </p:nvSpPr>
        <p:spPr>
          <a:xfrm>
            <a:off x="278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29" name="Google Shape;1129;p58"/>
          <p:cNvSpPr txBox="1"/>
          <p:nvPr/>
        </p:nvSpPr>
        <p:spPr>
          <a:xfrm>
            <a:off x="278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30" name="Google Shape;1130;p58"/>
          <p:cNvSpPr txBox="1"/>
          <p:nvPr/>
        </p:nvSpPr>
        <p:spPr>
          <a:xfrm>
            <a:off x="278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31" name="Google Shape;1131;p58"/>
          <p:cNvSpPr txBox="1"/>
          <p:nvPr/>
        </p:nvSpPr>
        <p:spPr>
          <a:xfrm>
            <a:off x="97975" y="1225725"/>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Real Action</a:t>
            </a:r>
            <a:endParaRPr b="1" i="0" sz="1400" u="none" cap="none" strike="noStrike">
              <a:solidFill>
                <a:srgbClr val="FF0000"/>
              </a:solidFill>
              <a:latin typeface="Arial"/>
              <a:ea typeface="Arial"/>
              <a:cs typeface="Arial"/>
              <a:sym typeface="Arial"/>
            </a:endParaRPr>
          </a:p>
        </p:txBody>
      </p:sp>
      <p:sp>
        <p:nvSpPr>
          <p:cNvPr id="1132" name="Google Shape;1132;p58"/>
          <p:cNvSpPr txBox="1"/>
          <p:nvPr/>
        </p:nvSpPr>
        <p:spPr>
          <a:xfrm>
            <a:off x="392050" y="851950"/>
            <a:ext cx="52233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用</a:t>
            </a:r>
            <a:r>
              <a:rPr b="0" i="0" lang="zh-TW" sz="1800" u="none" cap="none" strike="noStrike">
                <a:solidFill>
                  <a:srgbClr val="FF0000"/>
                </a:solidFill>
                <a:latin typeface="Arial"/>
                <a:ea typeface="Arial"/>
                <a:cs typeface="Arial"/>
                <a:sym typeface="Arial"/>
              </a:rPr>
              <a:t>實際的行動</a:t>
            </a:r>
            <a:r>
              <a:rPr b="0" i="0" lang="zh-TW" sz="1800" u="none" cap="none" strike="noStrike">
                <a:solidFill>
                  <a:srgbClr val="000000"/>
                </a:solidFill>
                <a:latin typeface="Arial"/>
                <a:ea typeface="Arial"/>
                <a:cs typeface="Arial"/>
                <a:sym typeface="Arial"/>
              </a:rPr>
              <a:t>來糾正</a:t>
            </a:r>
            <a:r>
              <a:rPr b="0" i="0" lang="zh-TW" sz="1800" u="none" cap="none" strike="noStrike">
                <a:solidFill>
                  <a:srgbClr val="0000FF"/>
                </a:solidFill>
                <a:latin typeface="Arial"/>
                <a:ea typeface="Arial"/>
                <a:cs typeface="Arial"/>
                <a:sym typeface="Arial"/>
              </a:rPr>
              <a:t>反射神經的輸出</a:t>
            </a:r>
            <a:endParaRPr b="0" i="0" sz="1800" u="none" cap="none" strike="noStrike">
              <a:solidFill>
                <a:srgbClr val="0000FF"/>
              </a:solidFill>
              <a:latin typeface="Arial"/>
              <a:ea typeface="Arial"/>
              <a:cs typeface="Arial"/>
              <a:sym typeface="Arial"/>
            </a:endParaRPr>
          </a:p>
        </p:txBody>
      </p:sp>
      <p:grpSp>
        <p:nvGrpSpPr>
          <p:cNvPr id="1133" name="Google Shape;1133;p58"/>
          <p:cNvGrpSpPr/>
          <p:nvPr/>
        </p:nvGrpSpPr>
        <p:grpSpPr>
          <a:xfrm>
            <a:off x="4693925" y="851625"/>
            <a:ext cx="5350200" cy="750300"/>
            <a:chOff x="4693925" y="851625"/>
            <a:chExt cx="5350200" cy="750300"/>
          </a:xfrm>
        </p:grpSpPr>
        <p:sp>
          <p:nvSpPr>
            <p:cNvPr id="1134" name="Google Shape;1134;p58"/>
            <p:cNvSpPr txBox="1"/>
            <p:nvPr/>
          </p:nvSpPr>
          <p:spPr>
            <a:xfrm>
              <a:off x="4693925" y="1232625"/>
              <a:ext cx="49389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FF00"/>
                  </a:solidFill>
                  <a:latin typeface="Arial"/>
                  <a:ea typeface="Arial"/>
                  <a:cs typeface="Arial"/>
                  <a:sym typeface="Arial"/>
                </a:rPr>
                <a:t>R</a:t>
              </a: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00FF"/>
                  </a:solidFill>
                  <a:latin typeface="Arial"/>
                  <a:ea typeface="Arial"/>
                  <a:cs typeface="Arial"/>
                  <a:sym typeface="Arial"/>
                </a:rPr>
                <a:t>Output Action Proba</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Real Action</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1135" name="Google Shape;1135;p58"/>
            <p:cNvSpPr txBox="1"/>
            <p:nvPr/>
          </p:nvSpPr>
          <p:spPr>
            <a:xfrm>
              <a:off x="5379725" y="851625"/>
              <a:ext cx="46644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00FF"/>
                  </a:solidFill>
                  <a:latin typeface="Arial"/>
                  <a:ea typeface="Arial"/>
                  <a:cs typeface="Arial"/>
                  <a:sym typeface="Arial"/>
                </a:rPr>
                <a:t>反射神經網路輸出, </a:t>
              </a:r>
              <a:r>
                <a:rPr b="0" i="0" lang="zh-TW" sz="1800" u="none" cap="none" strike="noStrike">
                  <a:solidFill>
                    <a:srgbClr val="FF0000"/>
                  </a:solidFill>
                  <a:latin typeface="Arial"/>
                  <a:ea typeface="Arial"/>
                  <a:cs typeface="Arial"/>
                  <a:sym typeface="Arial"/>
                </a:rPr>
                <a:t>實際行動</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sp>
        <p:nvSpPr>
          <p:cNvPr id="1136" name="Google Shape;1136;p58"/>
          <p:cNvSpPr txBox="1"/>
          <p:nvPr/>
        </p:nvSpPr>
        <p:spPr>
          <a:xfrm>
            <a:off x="5924675" y="2947125"/>
            <a:ext cx="34917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1</a:t>
            </a:r>
            <a:r>
              <a:rPr b="0" i="0" lang="zh-TW" sz="1800" u="none" cap="none" strike="noStrike">
                <a:solidFill>
                  <a:srgbClr val="000000"/>
                </a:solidFill>
                <a:latin typeface="Arial"/>
                <a:ea typeface="Arial"/>
                <a:cs typeface="Arial"/>
                <a:sym typeface="Arial"/>
              </a:rPr>
              <a:t>*Reward*Cross Entropy(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[0.3,0.2,0.1,0.4]</a:t>
            </a:r>
            <a:r>
              <a:rPr b="0" i="0" lang="zh-TW" sz="1800" u="none" cap="none" strike="noStrike">
                <a:solidFill>
                  <a:srgbClr val="000000"/>
                </a:solidFill>
                <a:latin typeface="Arial"/>
                <a:ea typeface="Arial"/>
                <a:cs typeface="Arial"/>
                <a:sym typeface="Arial"/>
              </a:rPr>
              <a:t>,</a:t>
            </a:r>
            <a:r>
              <a:rPr b="0" i="0" lang="zh-TW" sz="1800" u="none" cap="none" strike="noStrike">
                <a:solidFill>
                  <a:srgbClr val="FF0000"/>
                </a:solidFill>
                <a:latin typeface="Arial"/>
                <a:ea typeface="Arial"/>
                <a:cs typeface="Arial"/>
                <a:sym typeface="Arial"/>
              </a:rPr>
              <a:t> [0,0,0,1]</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1137" name="Google Shape;1137;p58"/>
          <p:cNvSpPr/>
          <p:nvPr/>
        </p:nvSpPr>
        <p:spPr>
          <a:xfrm>
            <a:off x="4991100" y="2982625"/>
            <a:ext cx="639000" cy="365100"/>
          </a:xfrm>
          <a:prstGeom prst="right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8" name="Google Shape;1138;p58"/>
          <p:cNvGrpSpPr/>
          <p:nvPr/>
        </p:nvGrpSpPr>
        <p:grpSpPr>
          <a:xfrm>
            <a:off x="4991100" y="2413725"/>
            <a:ext cx="4425275" cy="629200"/>
            <a:chOff x="4991100" y="2413725"/>
            <a:chExt cx="4425275" cy="629200"/>
          </a:xfrm>
        </p:grpSpPr>
        <p:sp>
          <p:nvSpPr>
            <p:cNvPr id="1139" name="Google Shape;1139;p58"/>
            <p:cNvSpPr/>
            <p:nvPr/>
          </p:nvSpPr>
          <p:spPr>
            <a:xfrm>
              <a:off x="4991100" y="2677825"/>
              <a:ext cx="639000" cy="365100"/>
            </a:xfrm>
            <a:prstGeom prst="righ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58"/>
            <p:cNvSpPr txBox="1"/>
            <p:nvPr/>
          </p:nvSpPr>
          <p:spPr>
            <a:xfrm>
              <a:off x="5924675" y="2413725"/>
              <a:ext cx="34917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-1</a:t>
              </a:r>
              <a:r>
                <a:rPr b="0" i="0" lang="zh-TW" sz="1800" u="none" cap="none" strike="noStrike">
                  <a:solidFill>
                    <a:srgbClr val="000000"/>
                  </a:solidFill>
                  <a:latin typeface="Arial"/>
                  <a:ea typeface="Arial"/>
                  <a:cs typeface="Arial"/>
                  <a:sym typeface="Arial"/>
                </a:rPr>
                <a:t>*Cross Entropy(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[0.2,0.2,0.3,0.2]</a:t>
              </a:r>
              <a:r>
                <a:rPr b="0" i="0" lang="zh-TW" sz="1800" u="none" cap="none" strike="noStrike">
                  <a:solidFill>
                    <a:srgbClr val="000000"/>
                  </a:solidFill>
                  <a:latin typeface="Arial"/>
                  <a:ea typeface="Arial"/>
                  <a:cs typeface="Arial"/>
                  <a:sym typeface="Arial"/>
                </a:rPr>
                <a:t>,</a:t>
              </a:r>
              <a:r>
                <a:rPr b="0" i="0" lang="zh-TW" sz="1800" u="none" cap="none" strike="noStrike">
                  <a:solidFill>
                    <a:srgbClr val="FF0000"/>
                  </a:solidFill>
                  <a:latin typeface="Arial"/>
                  <a:ea typeface="Arial"/>
                  <a:cs typeface="Arial"/>
                  <a:sym typeface="Arial"/>
                </a:rPr>
                <a:t> [0,0,0,1]</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sp>
        <p:nvSpPr>
          <p:cNvPr id="1141" name="Google Shape;1141;p58"/>
          <p:cNvSpPr/>
          <p:nvPr/>
        </p:nvSpPr>
        <p:spPr>
          <a:xfrm>
            <a:off x="5754200" y="1559550"/>
            <a:ext cx="3260700" cy="933900"/>
          </a:xfrm>
          <a:prstGeom prst="wedgeRectCallout">
            <a:avLst>
              <a:gd fmla="val -77308" name="adj1"/>
              <a:gd fmla="val -3108" name="adj2"/>
            </a:avLst>
          </a:prstGeom>
          <a:solidFill>
            <a:srgbClr val="FF00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問題：前三個動作因為沒有得到reward所以誤差為0，因此不需要反向傳更新神經網路的參數，這樣代表的意思就是這樣的行為沒有對或錯，這樣合理嗎？</a:t>
            </a:r>
            <a:endParaRPr b="0" i="0" sz="1400" u="none" cap="none" strike="noStrike">
              <a:solidFill>
                <a:srgbClr val="000000"/>
              </a:solidFill>
              <a:latin typeface="Arial"/>
              <a:ea typeface="Arial"/>
              <a:cs typeface="Arial"/>
              <a:sym typeface="Arial"/>
            </a:endParaRPr>
          </a:p>
        </p:txBody>
      </p:sp>
      <p:pic>
        <p:nvPicPr>
          <p:cNvPr id="1142" name="Google Shape;1142;p58"/>
          <p:cNvPicPr preferRelativeResize="0"/>
          <p:nvPr/>
        </p:nvPicPr>
        <p:blipFill rotWithShape="1">
          <a:blip r:embed="rId3">
            <a:alphaModFix/>
          </a:blip>
          <a:srcRect b="0" l="0" r="0" t="0"/>
          <a:stretch/>
        </p:blipFill>
        <p:spPr>
          <a:xfrm>
            <a:off x="5982800" y="4119749"/>
            <a:ext cx="2013274" cy="608102"/>
          </a:xfrm>
          <a:prstGeom prst="rect">
            <a:avLst/>
          </a:prstGeom>
          <a:noFill/>
          <a:ln>
            <a:noFill/>
          </a:ln>
        </p:spPr>
      </p:pic>
      <p:pic>
        <p:nvPicPr>
          <p:cNvPr id="1143" name="Google Shape;1143;p58"/>
          <p:cNvPicPr preferRelativeResize="0"/>
          <p:nvPr/>
        </p:nvPicPr>
        <p:blipFill rotWithShape="1">
          <a:blip r:embed="rId4">
            <a:alphaModFix/>
          </a:blip>
          <a:srcRect b="0" l="0" r="0" t="0"/>
          <a:stretch/>
        </p:blipFill>
        <p:spPr>
          <a:xfrm flipH="1">
            <a:off x="8313254" y="4205268"/>
            <a:ext cx="523184" cy="837128"/>
          </a:xfrm>
          <a:prstGeom prst="rect">
            <a:avLst/>
          </a:prstGeom>
          <a:noFill/>
          <a:ln>
            <a:noFill/>
          </a:ln>
        </p:spPr>
      </p:pic>
      <p:sp>
        <p:nvSpPr>
          <p:cNvPr id="1144" name="Google Shape;1144;p58"/>
          <p:cNvSpPr txBox="1"/>
          <p:nvPr/>
        </p:nvSpPr>
        <p:spPr>
          <a:xfrm>
            <a:off x="5893925" y="3726325"/>
            <a:ext cx="1706400" cy="34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太短視近利</a:t>
            </a:r>
            <a:endParaRPr b="0" i="0" sz="1800" u="none" cap="none" strike="noStrike">
              <a:solidFill>
                <a:srgbClr val="FF0000"/>
              </a:solidFill>
              <a:latin typeface="Arial"/>
              <a:ea typeface="Arial"/>
              <a:cs typeface="Arial"/>
              <a:sym typeface="Arial"/>
            </a:endParaRPr>
          </a:p>
        </p:txBody>
      </p:sp>
      <p:grpSp>
        <p:nvGrpSpPr>
          <p:cNvPr id="1145" name="Google Shape;1145;p58"/>
          <p:cNvGrpSpPr/>
          <p:nvPr/>
        </p:nvGrpSpPr>
        <p:grpSpPr>
          <a:xfrm>
            <a:off x="5965477" y="3853863"/>
            <a:ext cx="1157561" cy="155400"/>
            <a:chOff x="159300" y="4712206"/>
            <a:chExt cx="2896800" cy="155400"/>
          </a:xfrm>
        </p:grpSpPr>
        <p:cxnSp>
          <p:nvCxnSpPr>
            <p:cNvPr id="1146" name="Google Shape;1146;p58"/>
            <p:cNvCxnSpPr/>
            <p:nvPr/>
          </p:nvCxnSpPr>
          <p:spPr>
            <a:xfrm>
              <a:off x="159300" y="4712206"/>
              <a:ext cx="2896800" cy="3000"/>
            </a:xfrm>
            <a:prstGeom prst="straightConnector1">
              <a:avLst/>
            </a:prstGeom>
            <a:noFill/>
            <a:ln cap="flat" cmpd="sng" w="9525">
              <a:solidFill>
                <a:srgbClr val="FF0000"/>
              </a:solidFill>
              <a:prstDash val="solid"/>
              <a:round/>
              <a:headEnd len="sm" w="sm" type="none"/>
              <a:tailEnd len="sm" w="sm" type="none"/>
            </a:ln>
          </p:spPr>
        </p:cxnSp>
        <p:cxnSp>
          <p:nvCxnSpPr>
            <p:cNvPr id="1147" name="Google Shape;1147;p58"/>
            <p:cNvCxnSpPr/>
            <p:nvPr/>
          </p:nvCxnSpPr>
          <p:spPr>
            <a:xfrm>
              <a:off x="159300" y="4864606"/>
              <a:ext cx="2896800" cy="3000"/>
            </a:xfrm>
            <a:prstGeom prst="straightConnector1">
              <a:avLst/>
            </a:prstGeom>
            <a:noFill/>
            <a:ln cap="flat" cmpd="sng" w="9525">
              <a:solidFill>
                <a:srgbClr val="FF0000"/>
              </a:solidFill>
              <a:prstDash val="solid"/>
              <a:round/>
              <a:headEnd len="sm" w="sm" type="none"/>
              <a:tailEnd len="sm" w="sm" type="none"/>
            </a:ln>
          </p:spPr>
        </p:cxn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59"/>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機器如何學習正確反射動作</a:t>
            </a:r>
            <a:endParaRPr b="0" i="0" sz="3000" u="none" cap="none" strike="noStrike">
              <a:solidFill>
                <a:srgbClr val="000000"/>
              </a:solidFill>
              <a:latin typeface="Arial"/>
              <a:ea typeface="Arial"/>
              <a:cs typeface="Arial"/>
              <a:sym typeface="Arial"/>
            </a:endParaRPr>
          </a:p>
        </p:txBody>
      </p:sp>
      <p:sp>
        <p:nvSpPr>
          <p:cNvPr id="1153" name="Google Shape;1153;p59"/>
          <p:cNvSpPr txBox="1"/>
          <p:nvPr/>
        </p:nvSpPr>
        <p:spPr>
          <a:xfrm>
            <a:off x="5424250" y="2225025"/>
            <a:ext cx="35016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V</a:t>
            </a:r>
            <a:r>
              <a:rPr b="0" i="0" lang="zh-TW" sz="1200" u="none" cap="none" strike="noStrike">
                <a:solidFill>
                  <a:srgbClr val="FF00FF"/>
                </a:solidFill>
                <a:latin typeface="Arial"/>
                <a:ea typeface="Arial"/>
                <a:cs typeface="Arial"/>
                <a:sym typeface="Arial"/>
              </a:rPr>
              <a:t>3</a:t>
            </a:r>
            <a:r>
              <a:rPr b="0" i="0" lang="zh-TW" sz="1800" u="none" cap="none" strike="noStrike">
                <a:solidFill>
                  <a:srgbClr val="FF00FF"/>
                </a:solidFill>
                <a:latin typeface="Arial"/>
                <a:ea typeface="Arial"/>
                <a:cs typeface="Arial"/>
                <a:sym typeface="Arial"/>
              </a:rPr>
              <a:t> = Reward + gamma*V</a:t>
            </a:r>
            <a:r>
              <a:rPr b="0" i="0" lang="zh-TW" sz="1200" u="none" cap="none" strike="noStrike">
                <a:solidFill>
                  <a:srgbClr val="FF00FF"/>
                </a:solidFill>
                <a:latin typeface="Arial"/>
                <a:ea typeface="Arial"/>
                <a:cs typeface="Arial"/>
                <a:sym typeface="Arial"/>
              </a:rPr>
              <a:t>4</a:t>
            </a:r>
            <a:endParaRPr b="0" i="0" sz="1200" u="none" cap="none" strike="noStrike">
              <a:solidFill>
                <a:srgbClr val="FF00FF"/>
              </a:solidFill>
              <a:latin typeface="Arial"/>
              <a:ea typeface="Arial"/>
              <a:cs typeface="Arial"/>
              <a:sym typeface="Arial"/>
            </a:endParaRPr>
          </a:p>
        </p:txBody>
      </p:sp>
      <p:sp>
        <p:nvSpPr>
          <p:cNvPr id="1154" name="Google Shape;1154;p59"/>
          <p:cNvSpPr txBox="1"/>
          <p:nvPr/>
        </p:nvSpPr>
        <p:spPr>
          <a:xfrm>
            <a:off x="5424250" y="2606025"/>
            <a:ext cx="37197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V</a:t>
            </a:r>
            <a:r>
              <a:rPr b="0" i="0" lang="zh-TW" sz="1200" u="none" cap="none" strike="noStrike">
                <a:solidFill>
                  <a:srgbClr val="FF00FF"/>
                </a:solidFill>
                <a:latin typeface="Arial"/>
                <a:ea typeface="Arial"/>
                <a:cs typeface="Arial"/>
                <a:sym typeface="Arial"/>
              </a:rPr>
              <a:t>k</a:t>
            </a:r>
            <a:r>
              <a:rPr b="0" i="0" lang="zh-TW" sz="1800" u="none" cap="none" strike="noStrike">
                <a:solidFill>
                  <a:srgbClr val="FF00FF"/>
                </a:solidFill>
                <a:latin typeface="Arial"/>
                <a:ea typeface="Arial"/>
                <a:cs typeface="Arial"/>
                <a:sym typeface="Arial"/>
              </a:rPr>
              <a:t> = Reward + gamma*V</a:t>
            </a:r>
            <a:r>
              <a:rPr b="0" i="0" lang="zh-TW" sz="1200" u="none" cap="none" strike="noStrike">
                <a:solidFill>
                  <a:srgbClr val="FF00FF"/>
                </a:solidFill>
                <a:latin typeface="Arial"/>
                <a:ea typeface="Arial"/>
                <a:cs typeface="Arial"/>
                <a:sym typeface="Arial"/>
              </a:rPr>
              <a:t>k+1</a:t>
            </a:r>
            <a:endParaRPr b="0" i="0" sz="1200" u="none" cap="none" strike="noStrike">
              <a:solidFill>
                <a:srgbClr val="FF00FF"/>
              </a:solidFill>
              <a:latin typeface="Arial"/>
              <a:ea typeface="Arial"/>
              <a:cs typeface="Arial"/>
              <a:sym typeface="Arial"/>
            </a:endParaRPr>
          </a:p>
        </p:txBody>
      </p:sp>
      <p:sp>
        <p:nvSpPr>
          <p:cNvPr id="1155" name="Google Shape;1155;p59"/>
          <p:cNvSpPr txBox="1"/>
          <p:nvPr/>
        </p:nvSpPr>
        <p:spPr>
          <a:xfrm>
            <a:off x="5424250" y="2987025"/>
            <a:ext cx="25080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V</a:t>
            </a:r>
            <a:r>
              <a:rPr b="0" i="0" lang="zh-TW" sz="1200" u="none" cap="none" strike="noStrike">
                <a:solidFill>
                  <a:srgbClr val="FF00FF"/>
                </a:solidFill>
                <a:latin typeface="Arial"/>
                <a:ea typeface="Arial"/>
                <a:cs typeface="Arial"/>
                <a:sym typeface="Arial"/>
              </a:rPr>
              <a:t>n</a:t>
            </a:r>
            <a:r>
              <a:rPr b="0" i="0" lang="zh-TW" sz="1800" u="none" cap="none" strike="noStrike">
                <a:solidFill>
                  <a:srgbClr val="FF00FF"/>
                </a:solidFill>
                <a:latin typeface="Arial"/>
                <a:ea typeface="Arial"/>
                <a:cs typeface="Arial"/>
                <a:sym typeface="Arial"/>
              </a:rPr>
              <a:t> = Reward</a:t>
            </a:r>
            <a:endParaRPr b="0" i="0" sz="1800" u="none" cap="none" strike="noStrike">
              <a:solidFill>
                <a:srgbClr val="FF00FF"/>
              </a:solidFill>
              <a:latin typeface="Arial"/>
              <a:ea typeface="Arial"/>
              <a:cs typeface="Arial"/>
              <a:sym typeface="Arial"/>
            </a:endParaRPr>
          </a:p>
        </p:txBody>
      </p:sp>
      <p:sp>
        <p:nvSpPr>
          <p:cNvPr id="1156" name="Google Shape;1156;p59"/>
          <p:cNvSpPr txBox="1"/>
          <p:nvPr/>
        </p:nvSpPr>
        <p:spPr>
          <a:xfrm>
            <a:off x="5424250" y="2377425"/>
            <a:ext cx="25080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a:t>
            </a:r>
            <a:endParaRPr b="0" i="0" sz="1800" u="none" cap="none" strike="noStrike">
              <a:solidFill>
                <a:srgbClr val="FF00FF"/>
              </a:solidFill>
              <a:latin typeface="Arial"/>
              <a:ea typeface="Arial"/>
              <a:cs typeface="Arial"/>
              <a:sym typeface="Arial"/>
            </a:endParaRPr>
          </a:p>
        </p:txBody>
      </p:sp>
      <p:sp>
        <p:nvSpPr>
          <p:cNvPr id="1157" name="Google Shape;1157;p59"/>
          <p:cNvSpPr txBox="1"/>
          <p:nvPr/>
        </p:nvSpPr>
        <p:spPr>
          <a:xfrm>
            <a:off x="5424250" y="2758425"/>
            <a:ext cx="25080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a:t>
            </a:r>
            <a:endParaRPr b="0" i="0" sz="1800" u="none" cap="none" strike="noStrike">
              <a:solidFill>
                <a:srgbClr val="FF00FF"/>
              </a:solidFill>
              <a:latin typeface="Arial"/>
              <a:ea typeface="Arial"/>
              <a:cs typeface="Arial"/>
              <a:sym typeface="Arial"/>
            </a:endParaRPr>
          </a:p>
        </p:txBody>
      </p:sp>
      <p:sp>
        <p:nvSpPr>
          <p:cNvPr id="1158" name="Google Shape;1158;p59"/>
          <p:cNvSpPr txBox="1"/>
          <p:nvPr/>
        </p:nvSpPr>
        <p:spPr>
          <a:xfrm>
            <a:off x="5424250" y="1920225"/>
            <a:ext cx="35016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V</a:t>
            </a:r>
            <a:r>
              <a:rPr b="0" i="0" lang="zh-TW" sz="1200" u="none" cap="none" strike="noStrike">
                <a:solidFill>
                  <a:srgbClr val="FF00FF"/>
                </a:solidFill>
                <a:latin typeface="Arial"/>
                <a:ea typeface="Arial"/>
                <a:cs typeface="Arial"/>
                <a:sym typeface="Arial"/>
              </a:rPr>
              <a:t>2</a:t>
            </a:r>
            <a:r>
              <a:rPr b="0" i="0" lang="zh-TW" sz="1800" u="none" cap="none" strike="noStrike">
                <a:solidFill>
                  <a:srgbClr val="FF00FF"/>
                </a:solidFill>
                <a:latin typeface="Arial"/>
                <a:ea typeface="Arial"/>
                <a:cs typeface="Arial"/>
                <a:sym typeface="Arial"/>
              </a:rPr>
              <a:t> = Reward + gamma*V</a:t>
            </a:r>
            <a:r>
              <a:rPr b="0" i="0" lang="zh-TW" sz="1200" u="none" cap="none" strike="noStrike">
                <a:solidFill>
                  <a:srgbClr val="FF00FF"/>
                </a:solidFill>
                <a:latin typeface="Arial"/>
                <a:ea typeface="Arial"/>
                <a:cs typeface="Arial"/>
                <a:sym typeface="Arial"/>
              </a:rPr>
              <a:t>3</a:t>
            </a:r>
            <a:endParaRPr b="0" i="0" sz="1200" u="none" cap="none" strike="noStrike">
              <a:solidFill>
                <a:srgbClr val="FF00FF"/>
              </a:solidFill>
              <a:latin typeface="Arial"/>
              <a:ea typeface="Arial"/>
              <a:cs typeface="Arial"/>
              <a:sym typeface="Arial"/>
            </a:endParaRPr>
          </a:p>
        </p:txBody>
      </p:sp>
      <p:sp>
        <p:nvSpPr>
          <p:cNvPr id="1159" name="Google Shape;1159;p59"/>
          <p:cNvSpPr txBox="1"/>
          <p:nvPr/>
        </p:nvSpPr>
        <p:spPr>
          <a:xfrm>
            <a:off x="5424250" y="1615425"/>
            <a:ext cx="35016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V</a:t>
            </a:r>
            <a:r>
              <a:rPr b="0" i="0" lang="zh-TW" sz="1200" u="none" cap="none" strike="noStrike">
                <a:solidFill>
                  <a:srgbClr val="FF00FF"/>
                </a:solidFill>
                <a:latin typeface="Arial"/>
                <a:ea typeface="Arial"/>
                <a:cs typeface="Arial"/>
                <a:sym typeface="Arial"/>
              </a:rPr>
              <a:t>1</a:t>
            </a:r>
            <a:r>
              <a:rPr b="0" i="0" lang="zh-TW" sz="1800" u="none" cap="none" strike="noStrike">
                <a:solidFill>
                  <a:srgbClr val="FF00FF"/>
                </a:solidFill>
                <a:latin typeface="Arial"/>
                <a:ea typeface="Arial"/>
                <a:cs typeface="Arial"/>
                <a:sym typeface="Arial"/>
              </a:rPr>
              <a:t> = Reward + gamma*V</a:t>
            </a:r>
            <a:r>
              <a:rPr b="0" i="0" lang="zh-TW" sz="1200" u="none" cap="none" strike="noStrike">
                <a:solidFill>
                  <a:srgbClr val="FF00FF"/>
                </a:solidFill>
                <a:latin typeface="Arial"/>
                <a:ea typeface="Arial"/>
                <a:cs typeface="Arial"/>
                <a:sym typeface="Arial"/>
              </a:rPr>
              <a:t>2</a:t>
            </a:r>
            <a:endParaRPr b="0" i="0" sz="1200" u="none" cap="none" strike="noStrike">
              <a:solidFill>
                <a:srgbClr val="FF00FF"/>
              </a:solidFill>
              <a:latin typeface="Arial"/>
              <a:ea typeface="Arial"/>
              <a:cs typeface="Arial"/>
              <a:sym typeface="Arial"/>
            </a:endParaRPr>
          </a:p>
        </p:txBody>
      </p:sp>
      <p:sp>
        <p:nvSpPr>
          <p:cNvPr id="1160" name="Google Shape;1160;p59"/>
          <p:cNvSpPr/>
          <p:nvPr/>
        </p:nvSpPr>
        <p:spPr>
          <a:xfrm rot="10800000">
            <a:off x="5138500" y="2182400"/>
            <a:ext cx="301200" cy="3528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59"/>
          <p:cNvSpPr/>
          <p:nvPr/>
        </p:nvSpPr>
        <p:spPr>
          <a:xfrm rot="10800000">
            <a:off x="5138500" y="1801400"/>
            <a:ext cx="301200" cy="3528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59"/>
          <p:cNvSpPr/>
          <p:nvPr/>
        </p:nvSpPr>
        <p:spPr>
          <a:xfrm rot="10800000">
            <a:off x="5138500" y="2944400"/>
            <a:ext cx="301200" cy="3528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59"/>
          <p:cNvSpPr/>
          <p:nvPr/>
        </p:nvSpPr>
        <p:spPr>
          <a:xfrm rot="10800000">
            <a:off x="5138500" y="2563400"/>
            <a:ext cx="301200" cy="352800"/>
          </a:xfrm>
          <a:prstGeom prst="curvedLeft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59"/>
          <p:cNvSpPr/>
          <p:nvPr/>
        </p:nvSpPr>
        <p:spPr>
          <a:xfrm>
            <a:off x="3905575" y="3560050"/>
            <a:ext cx="3870600" cy="1020300"/>
          </a:xfrm>
          <a:prstGeom prst="wedgeRectCallout">
            <a:avLst>
              <a:gd fmla="val 63759" name="adj1"/>
              <a:gd fmla="val 53549" name="adj2"/>
            </a:avLst>
          </a:prstGeom>
          <a:solidFill>
            <a:srgbClr val="0000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透過V代替原本的reward就可以考慮到做誤差的更新修正就可以將reward反向傳到前面的狀態，也就是第一步的V可以考慮到之後任何每一步的reward了～</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65" name="Google Shape;1165;p59"/>
          <p:cNvSpPr/>
          <p:nvPr/>
        </p:nvSpPr>
        <p:spPr>
          <a:xfrm>
            <a:off x="2913025" y="2987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59"/>
          <p:cNvSpPr/>
          <p:nvPr/>
        </p:nvSpPr>
        <p:spPr>
          <a:xfrm>
            <a:off x="2913025" y="2606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59"/>
          <p:cNvSpPr/>
          <p:nvPr/>
        </p:nvSpPr>
        <p:spPr>
          <a:xfrm>
            <a:off x="2913025" y="22250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59"/>
          <p:cNvSpPr/>
          <p:nvPr/>
        </p:nvSpPr>
        <p:spPr>
          <a:xfrm>
            <a:off x="2913025" y="19202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59"/>
          <p:cNvSpPr/>
          <p:nvPr/>
        </p:nvSpPr>
        <p:spPr>
          <a:xfrm>
            <a:off x="2913025" y="1615425"/>
            <a:ext cx="15675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59"/>
          <p:cNvSpPr/>
          <p:nvPr/>
        </p:nvSpPr>
        <p:spPr>
          <a:xfrm>
            <a:off x="816425" y="3008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59"/>
          <p:cNvSpPr/>
          <p:nvPr/>
        </p:nvSpPr>
        <p:spPr>
          <a:xfrm>
            <a:off x="816425" y="2627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59"/>
          <p:cNvSpPr/>
          <p:nvPr/>
        </p:nvSpPr>
        <p:spPr>
          <a:xfrm>
            <a:off x="816425" y="22468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59"/>
          <p:cNvSpPr/>
          <p:nvPr/>
        </p:nvSpPr>
        <p:spPr>
          <a:xfrm>
            <a:off x="816425" y="19420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59"/>
          <p:cNvSpPr/>
          <p:nvPr/>
        </p:nvSpPr>
        <p:spPr>
          <a:xfrm>
            <a:off x="816425" y="1637200"/>
            <a:ext cx="842400" cy="3528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59"/>
          <p:cNvSpPr txBox="1"/>
          <p:nvPr/>
        </p:nvSpPr>
        <p:spPr>
          <a:xfrm>
            <a:off x="20852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[0.2,</a:t>
            </a:r>
            <a:r>
              <a:rPr b="0" i="0" lang="zh-TW" sz="1800" u="none" cap="none" strike="noStrike">
                <a:solidFill>
                  <a:srgbClr val="0000FF"/>
                </a:solidFill>
                <a:highlight>
                  <a:srgbClr val="FF0000"/>
                </a:highlight>
                <a:latin typeface="Arial"/>
                <a:ea typeface="Arial"/>
                <a:cs typeface="Arial"/>
                <a:sym typeface="Arial"/>
              </a:rPr>
              <a:t>0.5</a:t>
            </a:r>
            <a:r>
              <a:rPr b="0" i="0" lang="zh-TW" sz="1800" u="none" cap="none" strike="noStrike">
                <a:solidFill>
                  <a:srgbClr val="0000FF"/>
                </a:solidFill>
                <a:latin typeface="Arial"/>
                <a:ea typeface="Arial"/>
                <a:cs typeface="Arial"/>
                <a:sym typeface="Arial"/>
              </a:rPr>
              <a:t>,0.1,0.2],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76" name="Google Shape;1176;p59"/>
          <p:cNvSpPr txBox="1"/>
          <p:nvPr/>
        </p:nvSpPr>
        <p:spPr>
          <a:xfrm>
            <a:off x="20852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[0.4,</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,0.1,0.1],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77" name="Google Shape;1177;p59"/>
          <p:cNvSpPr txBox="1"/>
          <p:nvPr/>
        </p:nvSpPr>
        <p:spPr>
          <a:xfrm>
            <a:off x="20852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,0.2,0.3],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78" name="Google Shape;1178;p59"/>
          <p:cNvSpPr txBox="1"/>
          <p:nvPr/>
        </p:nvSpPr>
        <p:spPr>
          <a:xfrm>
            <a:off x="20852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[0.3,0.2,0.1,</a:t>
            </a:r>
            <a:r>
              <a:rPr b="0" i="0" lang="zh-TW" sz="1800" u="none" cap="none" strike="noStrike">
                <a:solidFill>
                  <a:srgbClr val="0000FF"/>
                </a:solidFill>
                <a:highlight>
                  <a:srgbClr val="FF0000"/>
                </a:highlight>
                <a:latin typeface="Arial"/>
                <a:ea typeface="Arial"/>
                <a:cs typeface="Arial"/>
                <a:sym typeface="Arial"/>
              </a:rPr>
              <a:t>0.4</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79" name="Google Shape;1179;p59"/>
          <p:cNvSpPr txBox="1"/>
          <p:nvPr/>
        </p:nvSpPr>
        <p:spPr>
          <a:xfrm>
            <a:off x="20852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80" name="Google Shape;1180;p59"/>
          <p:cNvSpPr txBox="1"/>
          <p:nvPr/>
        </p:nvSpPr>
        <p:spPr>
          <a:xfrm>
            <a:off x="2045900" y="1240950"/>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a:t>
            </a:r>
            <a:r>
              <a:rPr b="1" i="0" lang="zh-TW" sz="1400" u="none" cap="none" strike="noStrike">
                <a:solidFill>
                  <a:srgbClr val="0000FF"/>
                </a:solidFill>
                <a:latin typeface="Arial"/>
                <a:ea typeface="Arial"/>
                <a:cs typeface="Arial"/>
                <a:sym typeface="Arial"/>
              </a:rPr>
              <a:t>Output Action Proba</a:t>
            </a:r>
            <a:endParaRPr b="1" i="0" sz="1400" u="none" cap="none" strike="noStrike">
              <a:solidFill>
                <a:srgbClr val="00FF00"/>
              </a:solidFill>
              <a:latin typeface="Arial"/>
              <a:ea typeface="Arial"/>
              <a:cs typeface="Arial"/>
              <a:sym typeface="Arial"/>
            </a:endParaRPr>
          </a:p>
        </p:txBody>
      </p:sp>
      <p:sp>
        <p:nvSpPr>
          <p:cNvPr id="1181" name="Google Shape;1181;p59"/>
          <p:cNvSpPr txBox="1"/>
          <p:nvPr/>
        </p:nvSpPr>
        <p:spPr>
          <a:xfrm>
            <a:off x="20852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[0.2,0.2,0.3,</a:t>
            </a:r>
            <a:r>
              <a:rPr b="0" i="0" lang="zh-TW" sz="1800" u="none" cap="none" strike="noStrike">
                <a:solidFill>
                  <a:srgbClr val="0000FF"/>
                </a:solidFill>
                <a:highlight>
                  <a:srgbClr val="FF0000"/>
                </a:highlight>
                <a:latin typeface="Arial"/>
                <a:ea typeface="Arial"/>
                <a:cs typeface="Arial"/>
                <a:sym typeface="Arial"/>
              </a:rPr>
              <a:t>0.2</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82" name="Google Shape;1182;p59"/>
          <p:cNvSpPr txBox="1"/>
          <p:nvPr/>
        </p:nvSpPr>
        <p:spPr>
          <a:xfrm>
            <a:off x="20852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83" name="Google Shape;1183;p59"/>
          <p:cNvSpPr txBox="1"/>
          <p:nvPr/>
        </p:nvSpPr>
        <p:spPr>
          <a:xfrm>
            <a:off x="27800" y="1578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[0,0]</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84" name="Google Shape;1184;p59"/>
          <p:cNvSpPr txBox="1"/>
          <p:nvPr/>
        </p:nvSpPr>
        <p:spPr>
          <a:xfrm>
            <a:off x="27800" y="18837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[0,1]</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85" name="Google Shape;1185;p59"/>
          <p:cNvSpPr txBox="1"/>
          <p:nvPr/>
        </p:nvSpPr>
        <p:spPr>
          <a:xfrm>
            <a:off x="27800" y="2188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[0,2]</a:t>
            </a:r>
            <a:r>
              <a:rPr b="0" i="0" lang="zh-TW" sz="1800" u="none" cap="none" strike="noStrike">
                <a:solidFill>
                  <a:srgbClr val="0000FF"/>
                </a:solidFill>
                <a:latin typeface="Arial"/>
                <a:ea typeface="Arial"/>
                <a:cs typeface="Arial"/>
                <a:sym typeface="Arial"/>
              </a:rPr>
              <a:t>, [0,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,0,0], </a:t>
            </a:r>
            <a:r>
              <a:rPr b="0" i="0" lang="zh-TW" sz="1800" u="none" cap="none" strike="noStrike">
                <a:solidFill>
                  <a:srgbClr val="00FF00"/>
                </a:solidFill>
                <a:latin typeface="Arial"/>
                <a:ea typeface="Arial"/>
                <a:cs typeface="Arial"/>
                <a:sym typeface="Arial"/>
              </a:rPr>
              <a:t>0</a:t>
            </a:r>
            <a:r>
              <a:rPr b="0" i="0" lang="zh-TW" sz="1800" u="none" cap="none" strike="noStrike">
                <a:solidFill>
                  <a:srgbClr val="0000FF"/>
                </a:solidFill>
                <a:latin typeface="Arial"/>
                <a:ea typeface="Arial"/>
                <a:cs typeface="Arial"/>
                <a:sym typeface="Arial"/>
              </a:rPr>
              <a:t> )</a:t>
            </a:r>
            <a:endParaRPr b="0" i="0" sz="1800" u="none" cap="none" strike="noStrike">
              <a:solidFill>
                <a:srgbClr val="0000FF"/>
              </a:solidFill>
              <a:latin typeface="Arial"/>
              <a:ea typeface="Arial"/>
              <a:cs typeface="Arial"/>
              <a:sym typeface="Arial"/>
            </a:endParaRPr>
          </a:p>
        </p:txBody>
      </p:sp>
      <p:sp>
        <p:nvSpPr>
          <p:cNvPr id="1186" name="Google Shape;1186;p59"/>
          <p:cNvSpPr txBox="1"/>
          <p:nvPr/>
        </p:nvSpPr>
        <p:spPr>
          <a:xfrm>
            <a:off x="27800" y="2950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[5,6]</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87" name="Google Shape;1187;p59"/>
          <p:cNvSpPr txBox="1"/>
          <p:nvPr/>
        </p:nvSpPr>
        <p:spPr>
          <a:xfrm>
            <a:off x="27800" y="2340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88" name="Google Shape;1188;p59"/>
          <p:cNvSpPr txBox="1"/>
          <p:nvPr/>
        </p:nvSpPr>
        <p:spPr>
          <a:xfrm>
            <a:off x="27800" y="27219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89" name="Google Shape;1189;p59"/>
          <p:cNvSpPr txBox="1"/>
          <p:nvPr/>
        </p:nvSpPr>
        <p:spPr>
          <a:xfrm>
            <a:off x="27800" y="2569575"/>
            <a:ext cx="326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[1,2]</a:t>
            </a:r>
            <a:r>
              <a:rPr b="0" i="0" lang="zh-TW" sz="1800" u="none" cap="none" strike="noStrike">
                <a:solidFill>
                  <a:srgbClr val="0000FF"/>
                </a:solidFill>
                <a:latin typeface="Arial"/>
                <a:ea typeface="Arial"/>
                <a:cs typeface="Arial"/>
                <a:sym typeface="Arial"/>
              </a:rPr>
              <a:t>, [0,0,0,</a:t>
            </a:r>
            <a:r>
              <a:rPr b="0" i="0" lang="zh-TW" sz="1800" u="none" cap="none" strike="noStrike">
                <a:solidFill>
                  <a:srgbClr val="0000FF"/>
                </a:solidFill>
                <a:highlight>
                  <a:srgbClr val="FF0000"/>
                </a:highlight>
                <a:latin typeface="Arial"/>
                <a:ea typeface="Arial"/>
                <a:cs typeface="Arial"/>
                <a:sym typeface="Arial"/>
              </a:rPr>
              <a:t>1</a:t>
            </a:r>
            <a:r>
              <a:rPr b="0" i="0" lang="zh-TW" sz="1800" u="none" cap="none" strike="noStrike">
                <a:solidFill>
                  <a:srgbClr val="0000FF"/>
                </a:solidFill>
                <a:latin typeface="Arial"/>
                <a:ea typeface="Arial"/>
                <a:cs typeface="Arial"/>
                <a:sym typeface="Arial"/>
              </a:rPr>
              <a:t>], </a:t>
            </a:r>
            <a:r>
              <a:rPr b="1" i="0" lang="zh-TW" sz="1800" u="none" cap="none" strike="noStrike">
                <a:solidFill>
                  <a:srgbClr val="00FF00"/>
                </a:solidFill>
                <a:latin typeface="Arial"/>
                <a:ea typeface="Arial"/>
                <a:cs typeface="Arial"/>
                <a:sym typeface="Arial"/>
              </a:rPr>
              <a:t>-1</a:t>
            </a:r>
            <a:r>
              <a:rPr b="0" i="0" lang="zh-TW" sz="1800" u="none" cap="none" strike="noStrike">
                <a:solidFill>
                  <a:srgbClr val="0000FF"/>
                </a:solidFill>
                <a:latin typeface="Arial"/>
                <a:ea typeface="Arial"/>
                <a:cs typeface="Arial"/>
                <a:sym typeface="Arial"/>
              </a:rPr>
              <a:t>)</a:t>
            </a:r>
            <a:endParaRPr b="0" i="0" sz="1800" u="none" cap="none" strike="noStrike">
              <a:solidFill>
                <a:srgbClr val="0000FF"/>
              </a:solidFill>
              <a:latin typeface="Arial"/>
              <a:ea typeface="Arial"/>
              <a:cs typeface="Arial"/>
              <a:sym typeface="Arial"/>
            </a:endParaRPr>
          </a:p>
        </p:txBody>
      </p:sp>
      <p:sp>
        <p:nvSpPr>
          <p:cNvPr id="1190" name="Google Shape;1190;p59"/>
          <p:cNvSpPr txBox="1"/>
          <p:nvPr/>
        </p:nvSpPr>
        <p:spPr>
          <a:xfrm>
            <a:off x="97975" y="1225725"/>
            <a:ext cx="3491700" cy="29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            Real Action</a:t>
            </a:r>
            <a:endParaRPr b="1" i="0" sz="1400" u="none" cap="none" strike="noStrike">
              <a:solidFill>
                <a:srgbClr val="FF0000"/>
              </a:solidFill>
              <a:latin typeface="Arial"/>
              <a:ea typeface="Arial"/>
              <a:cs typeface="Arial"/>
              <a:sym typeface="Arial"/>
            </a:endParaRPr>
          </a:p>
        </p:txBody>
      </p:sp>
      <p:sp>
        <p:nvSpPr>
          <p:cNvPr id="1191" name="Google Shape;1191;p59"/>
          <p:cNvSpPr txBox="1"/>
          <p:nvPr/>
        </p:nvSpPr>
        <p:spPr>
          <a:xfrm>
            <a:off x="392050" y="851950"/>
            <a:ext cx="5223300" cy="4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用</a:t>
            </a:r>
            <a:r>
              <a:rPr b="0" i="0" lang="zh-TW" sz="1800" u="none" cap="none" strike="noStrike">
                <a:solidFill>
                  <a:srgbClr val="FF0000"/>
                </a:solidFill>
                <a:latin typeface="Arial"/>
                <a:ea typeface="Arial"/>
                <a:cs typeface="Arial"/>
                <a:sym typeface="Arial"/>
              </a:rPr>
              <a:t>實際的行動</a:t>
            </a:r>
            <a:r>
              <a:rPr b="0" i="0" lang="zh-TW" sz="1800" u="none" cap="none" strike="noStrike">
                <a:solidFill>
                  <a:srgbClr val="000000"/>
                </a:solidFill>
                <a:latin typeface="Arial"/>
                <a:ea typeface="Arial"/>
                <a:cs typeface="Arial"/>
                <a:sym typeface="Arial"/>
              </a:rPr>
              <a:t>來糾正</a:t>
            </a:r>
            <a:r>
              <a:rPr b="0" i="0" lang="zh-TW" sz="1800" u="none" cap="none" strike="noStrike">
                <a:solidFill>
                  <a:srgbClr val="0000FF"/>
                </a:solidFill>
                <a:latin typeface="Arial"/>
                <a:ea typeface="Arial"/>
                <a:cs typeface="Arial"/>
                <a:sym typeface="Arial"/>
              </a:rPr>
              <a:t>反射神經的輸出</a:t>
            </a:r>
            <a:endParaRPr b="0" i="0" sz="1800" u="none" cap="none" strike="noStrike">
              <a:solidFill>
                <a:srgbClr val="0000FF"/>
              </a:solidFill>
              <a:latin typeface="Arial"/>
              <a:ea typeface="Arial"/>
              <a:cs typeface="Arial"/>
              <a:sym typeface="Arial"/>
            </a:endParaRPr>
          </a:p>
        </p:txBody>
      </p:sp>
      <p:grpSp>
        <p:nvGrpSpPr>
          <p:cNvPr id="1192" name="Google Shape;1192;p59"/>
          <p:cNvGrpSpPr/>
          <p:nvPr/>
        </p:nvGrpSpPr>
        <p:grpSpPr>
          <a:xfrm>
            <a:off x="4617725" y="851625"/>
            <a:ext cx="5426400" cy="750300"/>
            <a:chOff x="4617725" y="851625"/>
            <a:chExt cx="5426400" cy="750300"/>
          </a:xfrm>
        </p:grpSpPr>
        <p:sp>
          <p:nvSpPr>
            <p:cNvPr id="1193" name="Google Shape;1193;p59"/>
            <p:cNvSpPr txBox="1"/>
            <p:nvPr/>
          </p:nvSpPr>
          <p:spPr>
            <a:xfrm>
              <a:off x="4617725" y="1232625"/>
              <a:ext cx="49389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FF"/>
                  </a:solidFill>
                  <a:latin typeface="Arial"/>
                  <a:ea typeface="Arial"/>
                  <a:cs typeface="Arial"/>
                  <a:sym typeface="Arial"/>
                </a:rPr>
                <a:t>V</a:t>
              </a:r>
              <a:r>
                <a:rPr b="1" i="0" lang="zh-TW" sz="1200" u="none" cap="none" strike="noStrike">
                  <a:solidFill>
                    <a:srgbClr val="FF00FF"/>
                  </a:solidFill>
                  <a:latin typeface="Arial"/>
                  <a:ea typeface="Arial"/>
                  <a:cs typeface="Arial"/>
                  <a:sym typeface="Arial"/>
                </a:rPr>
                <a:t>n</a:t>
              </a: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00FF"/>
                  </a:solidFill>
                  <a:latin typeface="Arial"/>
                  <a:ea typeface="Arial"/>
                  <a:cs typeface="Arial"/>
                  <a:sym typeface="Arial"/>
                </a:rPr>
                <a:t>Output Action Proba</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Real Action</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1194" name="Google Shape;1194;p59"/>
            <p:cNvSpPr txBox="1"/>
            <p:nvPr/>
          </p:nvSpPr>
          <p:spPr>
            <a:xfrm>
              <a:off x="5379725" y="851625"/>
              <a:ext cx="46644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00FF"/>
                  </a:solidFill>
                  <a:latin typeface="Arial"/>
                  <a:ea typeface="Arial"/>
                  <a:cs typeface="Arial"/>
                  <a:sym typeface="Arial"/>
                </a:rPr>
                <a:t>反射神經網路輸出, </a:t>
              </a:r>
              <a:r>
                <a:rPr b="0" i="0" lang="zh-TW" sz="1800" u="none" cap="none" strike="noStrike">
                  <a:solidFill>
                    <a:srgbClr val="FF0000"/>
                  </a:solidFill>
                  <a:latin typeface="Arial"/>
                  <a:ea typeface="Arial"/>
                  <a:cs typeface="Arial"/>
                  <a:sym typeface="Arial"/>
                </a:rPr>
                <a:t>實際行動</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pic>
        <p:nvPicPr>
          <p:cNvPr id="1195" name="Google Shape;1195;p59"/>
          <p:cNvPicPr preferRelativeResize="0"/>
          <p:nvPr/>
        </p:nvPicPr>
        <p:blipFill rotWithShape="1">
          <a:blip r:embed="rId3">
            <a:alphaModFix/>
          </a:blip>
          <a:srcRect b="0" l="0" r="0" t="0"/>
          <a:stretch/>
        </p:blipFill>
        <p:spPr>
          <a:xfrm flipH="1">
            <a:off x="8313254" y="4205268"/>
            <a:ext cx="523184" cy="83712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6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與 環境</a:t>
            </a:r>
            <a:endParaRPr b="0" i="0" sz="3000" u="none" cap="none" strike="noStrike">
              <a:solidFill>
                <a:srgbClr val="000000"/>
              </a:solidFill>
              <a:latin typeface="Arial"/>
              <a:ea typeface="Arial"/>
              <a:cs typeface="Arial"/>
              <a:sym typeface="Arial"/>
            </a:endParaRPr>
          </a:p>
        </p:txBody>
      </p:sp>
      <p:graphicFrame>
        <p:nvGraphicFramePr>
          <p:cNvPr id="1201" name="Google Shape;1201;p60"/>
          <p:cNvGraphicFramePr/>
          <p:nvPr/>
        </p:nvGraphicFramePr>
        <p:xfrm>
          <a:off x="3665775" y="1314450"/>
          <a:ext cx="3000000" cy="3000000"/>
        </p:xfrm>
        <a:graphic>
          <a:graphicData uri="http://schemas.openxmlformats.org/drawingml/2006/table">
            <a:tbl>
              <a:tblPr>
                <a:noFill/>
                <a:tableStyleId>{D2799C76-7CAF-4287-8B97-2FFD7D02C387}</a:tableStyleId>
              </a:tblPr>
              <a:tblGrid>
                <a:gridCol w="711850"/>
                <a:gridCol w="711850"/>
                <a:gridCol w="711850"/>
                <a:gridCol w="711850"/>
                <a:gridCol w="711850"/>
                <a:gridCol w="711850"/>
                <a:gridCol w="711850"/>
              </a:tblGrid>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36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1202" name="Google Shape;1202;p60"/>
          <p:cNvPicPr preferRelativeResize="0"/>
          <p:nvPr/>
        </p:nvPicPr>
        <p:blipFill rotWithShape="1">
          <a:blip r:embed="rId3">
            <a:alphaModFix/>
          </a:blip>
          <a:srcRect b="0" l="0" r="0" t="0"/>
          <a:stretch/>
        </p:blipFill>
        <p:spPr>
          <a:xfrm>
            <a:off x="6513175" y="2928575"/>
            <a:ext cx="711850" cy="524624"/>
          </a:xfrm>
          <a:prstGeom prst="rect">
            <a:avLst/>
          </a:prstGeom>
          <a:noFill/>
          <a:ln>
            <a:noFill/>
          </a:ln>
        </p:spPr>
      </p:pic>
      <p:pic>
        <p:nvPicPr>
          <p:cNvPr id="1203" name="Google Shape;1203;p60"/>
          <p:cNvPicPr preferRelativeResize="0"/>
          <p:nvPr/>
        </p:nvPicPr>
        <p:blipFill rotWithShape="1">
          <a:blip r:embed="rId4">
            <a:alphaModFix/>
          </a:blip>
          <a:srcRect b="0" l="0" r="0" t="0"/>
          <a:stretch/>
        </p:blipFill>
        <p:spPr>
          <a:xfrm>
            <a:off x="5089475" y="2386700"/>
            <a:ext cx="711850" cy="524624"/>
          </a:xfrm>
          <a:prstGeom prst="rect">
            <a:avLst/>
          </a:prstGeom>
          <a:noFill/>
          <a:ln>
            <a:noFill/>
          </a:ln>
        </p:spPr>
      </p:pic>
      <p:pic>
        <p:nvPicPr>
          <p:cNvPr id="1204" name="Google Shape;1204;p60"/>
          <p:cNvPicPr preferRelativeResize="0"/>
          <p:nvPr/>
        </p:nvPicPr>
        <p:blipFill rotWithShape="1">
          <a:blip r:embed="rId5">
            <a:alphaModFix/>
          </a:blip>
          <a:srcRect b="0" l="0" r="0" t="0"/>
          <a:stretch/>
        </p:blipFill>
        <p:spPr>
          <a:xfrm flipH="1">
            <a:off x="3767254" y="899168"/>
            <a:ext cx="523184" cy="837128"/>
          </a:xfrm>
          <a:prstGeom prst="rect">
            <a:avLst/>
          </a:prstGeom>
          <a:noFill/>
          <a:ln>
            <a:noFill/>
          </a:ln>
        </p:spPr>
      </p:pic>
      <p:pic>
        <p:nvPicPr>
          <p:cNvPr id="1205" name="Google Shape;1205;p60"/>
          <p:cNvPicPr preferRelativeResize="0"/>
          <p:nvPr/>
        </p:nvPicPr>
        <p:blipFill rotWithShape="1">
          <a:blip r:embed="rId6">
            <a:alphaModFix/>
          </a:blip>
          <a:srcRect b="0" l="0" r="0" t="0"/>
          <a:stretch/>
        </p:blipFill>
        <p:spPr>
          <a:xfrm>
            <a:off x="7936875" y="4531200"/>
            <a:ext cx="711850" cy="524624"/>
          </a:xfrm>
          <a:prstGeom prst="rect">
            <a:avLst/>
          </a:prstGeom>
          <a:noFill/>
          <a:ln>
            <a:noFill/>
          </a:ln>
        </p:spPr>
      </p:pic>
      <p:sp>
        <p:nvSpPr>
          <p:cNvPr id="1206" name="Google Shape;1206;p60"/>
          <p:cNvSpPr txBox="1"/>
          <p:nvPr/>
        </p:nvSpPr>
        <p:spPr>
          <a:xfrm>
            <a:off x="5658100" y="20634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1207" name="Google Shape;1207;p60"/>
          <p:cNvSpPr txBox="1"/>
          <p:nvPr/>
        </p:nvSpPr>
        <p:spPr>
          <a:xfrm>
            <a:off x="7176725" y="2709525"/>
            <a:ext cx="5232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-1</a:t>
            </a:r>
            <a:endParaRPr b="0" i="0" sz="3000" u="none" cap="none" strike="noStrike">
              <a:solidFill>
                <a:srgbClr val="FF0000"/>
              </a:solidFill>
              <a:latin typeface="Arial"/>
              <a:ea typeface="Arial"/>
              <a:cs typeface="Arial"/>
              <a:sym typeface="Arial"/>
            </a:endParaRPr>
          </a:p>
        </p:txBody>
      </p:sp>
      <p:sp>
        <p:nvSpPr>
          <p:cNvPr id="1208" name="Google Shape;1208;p60"/>
          <p:cNvSpPr txBox="1"/>
          <p:nvPr/>
        </p:nvSpPr>
        <p:spPr>
          <a:xfrm>
            <a:off x="8385300" y="4179075"/>
            <a:ext cx="7839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FF"/>
                </a:solidFill>
                <a:latin typeface="Arial"/>
                <a:ea typeface="Arial"/>
                <a:cs typeface="Arial"/>
                <a:sym typeface="Arial"/>
              </a:rPr>
              <a:t>+1</a:t>
            </a:r>
            <a:endParaRPr b="0" i="0" sz="3000" u="none" cap="none" strike="noStrike">
              <a:solidFill>
                <a:srgbClr val="0000FF"/>
              </a:solidFill>
              <a:latin typeface="Arial"/>
              <a:ea typeface="Arial"/>
              <a:cs typeface="Arial"/>
              <a:sym typeface="Arial"/>
            </a:endParaRPr>
          </a:p>
        </p:txBody>
      </p:sp>
      <p:grpSp>
        <p:nvGrpSpPr>
          <p:cNvPr id="1209" name="Google Shape;1209;p60"/>
          <p:cNvGrpSpPr/>
          <p:nvPr/>
        </p:nvGrpSpPr>
        <p:grpSpPr>
          <a:xfrm>
            <a:off x="4442838" y="1546200"/>
            <a:ext cx="3828262" cy="3065112"/>
            <a:chOff x="4442838" y="1546200"/>
            <a:chExt cx="3828262" cy="3065112"/>
          </a:xfrm>
        </p:grpSpPr>
        <p:cxnSp>
          <p:nvCxnSpPr>
            <p:cNvPr id="1210" name="Google Shape;1210;p60"/>
            <p:cNvCxnSpPr/>
            <p:nvPr/>
          </p:nvCxnSpPr>
          <p:spPr>
            <a:xfrm>
              <a:off x="4442838" y="1546332"/>
              <a:ext cx="2489100" cy="1500"/>
            </a:xfrm>
            <a:prstGeom prst="straightConnector1">
              <a:avLst/>
            </a:prstGeom>
            <a:noFill/>
            <a:ln cap="flat" cmpd="sng" w="28575">
              <a:solidFill>
                <a:srgbClr val="FF0000"/>
              </a:solidFill>
              <a:prstDash val="dash"/>
              <a:round/>
              <a:headEnd len="sm" w="sm" type="none"/>
              <a:tailEnd len="sm" w="sm" type="none"/>
            </a:ln>
          </p:spPr>
        </p:cxnSp>
        <p:cxnSp>
          <p:nvCxnSpPr>
            <p:cNvPr id="1211" name="Google Shape;1211;p60"/>
            <p:cNvCxnSpPr/>
            <p:nvPr/>
          </p:nvCxnSpPr>
          <p:spPr>
            <a:xfrm rot="10800000">
              <a:off x="6931900" y="1546200"/>
              <a:ext cx="30600" cy="2712300"/>
            </a:xfrm>
            <a:prstGeom prst="straightConnector1">
              <a:avLst/>
            </a:prstGeom>
            <a:noFill/>
            <a:ln cap="flat" cmpd="sng" w="28575">
              <a:solidFill>
                <a:srgbClr val="FF0000"/>
              </a:solidFill>
              <a:prstDash val="dash"/>
              <a:round/>
              <a:headEnd len="sm" w="sm" type="none"/>
              <a:tailEnd len="sm" w="sm" type="none"/>
            </a:ln>
          </p:spPr>
        </p:cxnSp>
        <p:cxnSp>
          <p:nvCxnSpPr>
            <p:cNvPr id="1212" name="Google Shape;1212;p60"/>
            <p:cNvCxnSpPr/>
            <p:nvPr/>
          </p:nvCxnSpPr>
          <p:spPr>
            <a:xfrm flipH="1">
              <a:off x="6962500" y="4270200"/>
              <a:ext cx="1302000" cy="1500"/>
            </a:xfrm>
            <a:prstGeom prst="straightConnector1">
              <a:avLst/>
            </a:prstGeom>
            <a:noFill/>
            <a:ln cap="flat" cmpd="sng" w="28575">
              <a:solidFill>
                <a:srgbClr val="FF0000"/>
              </a:solidFill>
              <a:prstDash val="dash"/>
              <a:round/>
              <a:headEnd len="sm" w="sm" type="none"/>
              <a:tailEnd len="sm" w="sm" type="none"/>
            </a:ln>
          </p:spPr>
        </p:cxnSp>
        <p:cxnSp>
          <p:nvCxnSpPr>
            <p:cNvPr id="1213" name="Google Shape;1213;p60"/>
            <p:cNvCxnSpPr/>
            <p:nvPr/>
          </p:nvCxnSpPr>
          <p:spPr>
            <a:xfrm>
              <a:off x="8257900" y="4283412"/>
              <a:ext cx="13200" cy="327900"/>
            </a:xfrm>
            <a:prstGeom prst="straightConnector1">
              <a:avLst/>
            </a:prstGeom>
            <a:noFill/>
            <a:ln cap="flat" cmpd="sng" w="28575">
              <a:solidFill>
                <a:srgbClr val="FF0000"/>
              </a:solidFill>
              <a:prstDash val="dash"/>
              <a:round/>
              <a:headEnd len="sm" w="sm" type="none"/>
              <a:tailEnd len="sm" w="sm" type="none"/>
            </a:ln>
          </p:spPr>
        </p:cxnSp>
      </p:grpSp>
      <p:grpSp>
        <p:nvGrpSpPr>
          <p:cNvPr id="1214" name="Google Shape;1214;p60"/>
          <p:cNvGrpSpPr/>
          <p:nvPr/>
        </p:nvGrpSpPr>
        <p:grpSpPr>
          <a:xfrm>
            <a:off x="4036300" y="2003400"/>
            <a:ext cx="3973625" cy="2714475"/>
            <a:chOff x="4036300" y="2003400"/>
            <a:chExt cx="3973625" cy="2714475"/>
          </a:xfrm>
        </p:grpSpPr>
        <p:cxnSp>
          <p:nvCxnSpPr>
            <p:cNvPr id="1215" name="Google Shape;1215;p60"/>
            <p:cNvCxnSpPr/>
            <p:nvPr/>
          </p:nvCxnSpPr>
          <p:spPr>
            <a:xfrm>
              <a:off x="4066888" y="4715707"/>
              <a:ext cx="805500" cy="0"/>
            </a:xfrm>
            <a:prstGeom prst="straightConnector1">
              <a:avLst/>
            </a:prstGeom>
            <a:noFill/>
            <a:ln cap="flat" cmpd="sng" w="28575">
              <a:solidFill>
                <a:srgbClr val="0000FF"/>
              </a:solidFill>
              <a:prstDash val="dash"/>
              <a:round/>
              <a:headEnd len="sm" w="sm" type="none"/>
              <a:tailEnd len="sm" w="sm" type="none"/>
            </a:ln>
          </p:spPr>
        </p:cxnSp>
        <p:grpSp>
          <p:nvGrpSpPr>
            <p:cNvPr id="1216" name="Google Shape;1216;p60"/>
            <p:cNvGrpSpPr/>
            <p:nvPr/>
          </p:nvGrpSpPr>
          <p:grpSpPr>
            <a:xfrm>
              <a:off x="4036300" y="2003400"/>
              <a:ext cx="3973625" cy="2714475"/>
              <a:chOff x="4036300" y="2003400"/>
              <a:chExt cx="3973625" cy="2714475"/>
            </a:xfrm>
          </p:grpSpPr>
          <p:cxnSp>
            <p:nvCxnSpPr>
              <p:cNvPr id="1217" name="Google Shape;1217;p60"/>
              <p:cNvCxnSpPr/>
              <p:nvPr/>
            </p:nvCxnSpPr>
            <p:spPr>
              <a:xfrm rot="10800000">
                <a:off x="4036300" y="2003400"/>
                <a:ext cx="30600" cy="2712300"/>
              </a:xfrm>
              <a:prstGeom prst="straightConnector1">
                <a:avLst/>
              </a:prstGeom>
              <a:noFill/>
              <a:ln cap="flat" cmpd="sng" w="28575">
                <a:solidFill>
                  <a:srgbClr val="0000FF"/>
                </a:solidFill>
                <a:prstDash val="dash"/>
                <a:round/>
                <a:headEnd len="sm" w="sm" type="none"/>
                <a:tailEnd len="sm" w="sm" type="none"/>
              </a:ln>
            </p:spPr>
          </p:cxnSp>
          <p:cxnSp>
            <p:nvCxnSpPr>
              <p:cNvPr id="1218" name="Google Shape;1218;p60"/>
              <p:cNvCxnSpPr/>
              <p:nvPr/>
            </p:nvCxnSpPr>
            <p:spPr>
              <a:xfrm flipH="1" rot="10800000">
                <a:off x="4833250" y="2653875"/>
                <a:ext cx="300" cy="2064000"/>
              </a:xfrm>
              <a:prstGeom prst="straightConnector1">
                <a:avLst/>
              </a:prstGeom>
              <a:noFill/>
              <a:ln cap="flat" cmpd="sng" w="28575">
                <a:solidFill>
                  <a:srgbClr val="0000FF"/>
                </a:solidFill>
                <a:prstDash val="dash"/>
                <a:round/>
                <a:headEnd len="sm" w="sm" type="none"/>
                <a:tailEnd len="sm" w="sm" type="none"/>
              </a:ln>
            </p:spPr>
          </p:cxnSp>
          <p:cxnSp>
            <p:nvCxnSpPr>
              <p:cNvPr id="1219" name="Google Shape;1219;p60"/>
              <p:cNvCxnSpPr/>
              <p:nvPr/>
            </p:nvCxnSpPr>
            <p:spPr>
              <a:xfrm>
                <a:off x="4828888" y="2657495"/>
                <a:ext cx="805500" cy="0"/>
              </a:xfrm>
              <a:prstGeom prst="straightConnector1">
                <a:avLst/>
              </a:prstGeom>
              <a:noFill/>
              <a:ln cap="flat" cmpd="sng" w="28575">
                <a:solidFill>
                  <a:srgbClr val="0000FF"/>
                </a:solidFill>
                <a:prstDash val="dash"/>
                <a:round/>
                <a:headEnd len="sm" w="sm" type="none"/>
                <a:tailEnd len="sm" w="sm" type="none"/>
              </a:ln>
            </p:spPr>
          </p:cxnSp>
          <p:cxnSp>
            <p:nvCxnSpPr>
              <p:cNvPr id="1220" name="Google Shape;1220;p60"/>
              <p:cNvCxnSpPr/>
              <p:nvPr/>
            </p:nvCxnSpPr>
            <p:spPr>
              <a:xfrm flipH="1" rot="10800000">
                <a:off x="5499475" y="2653650"/>
                <a:ext cx="19800" cy="1998900"/>
              </a:xfrm>
              <a:prstGeom prst="straightConnector1">
                <a:avLst/>
              </a:prstGeom>
              <a:noFill/>
              <a:ln cap="flat" cmpd="sng" w="28575">
                <a:solidFill>
                  <a:srgbClr val="0000FF"/>
                </a:solidFill>
                <a:prstDash val="dash"/>
                <a:round/>
                <a:headEnd len="sm" w="sm" type="none"/>
                <a:tailEnd len="sm" w="sm" type="none"/>
              </a:ln>
            </p:spPr>
          </p:cxnSp>
          <p:cxnSp>
            <p:nvCxnSpPr>
              <p:cNvPr id="1221" name="Google Shape;1221;p60"/>
              <p:cNvCxnSpPr/>
              <p:nvPr/>
            </p:nvCxnSpPr>
            <p:spPr>
              <a:xfrm>
                <a:off x="5492925" y="4715700"/>
                <a:ext cx="2517000" cy="0"/>
              </a:xfrm>
              <a:prstGeom prst="straightConnector1">
                <a:avLst/>
              </a:prstGeom>
              <a:noFill/>
              <a:ln cap="flat" cmpd="sng" w="28575">
                <a:solidFill>
                  <a:srgbClr val="0000FF"/>
                </a:solidFill>
                <a:prstDash val="dash"/>
                <a:round/>
                <a:headEnd len="sm" w="sm" type="none"/>
                <a:tailEnd len="sm" w="sm" type="none"/>
              </a:ln>
            </p:spPr>
          </p:cxnSp>
        </p:grpSp>
      </p:grpSp>
      <p:grpSp>
        <p:nvGrpSpPr>
          <p:cNvPr id="1222" name="Google Shape;1222;p60"/>
          <p:cNvGrpSpPr/>
          <p:nvPr/>
        </p:nvGrpSpPr>
        <p:grpSpPr>
          <a:xfrm>
            <a:off x="3814300" y="2011800"/>
            <a:ext cx="4247525" cy="2886775"/>
            <a:chOff x="4042900" y="1859400"/>
            <a:chExt cx="4247525" cy="2886775"/>
          </a:xfrm>
        </p:grpSpPr>
        <p:cxnSp>
          <p:nvCxnSpPr>
            <p:cNvPr id="1223" name="Google Shape;1223;p60"/>
            <p:cNvCxnSpPr/>
            <p:nvPr/>
          </p:nvCxnSpPr>
          <p:spPr>
            <a:xfrm flipH="1" rot="10800000">
              <a:off x="4121325" y="4719475"/>
              <a:ext cx="4169100" cy="26700"/>
            </a:xfrm>
            <a:prstGeom prst="straightConnector1">
              <a:avLst/>
            </a:prstGeom>
            <a:noFill/>
            <a:ln cap="flat" cmpd="sng" w="28575">
              <a:solidFill>
                <a:srgbClr val="00FF00"/>
              </a:solidFill>
              <a:prstDash val="dash"/>
              <a:round/>
              <a:headEnd len="sm" w="sm" type="none"/>
              <a:tailEnd len="sm" w="sm" type="none"/>
            </a:ln>
          </p:spPr>
        </p:cxnSp>
        <p:cxnSp>
          <p:nvCxnSpPr>
            <p:cNvPr id="1224" name="Google Shape;1224;p60"/>
            <p:cNvCxnSpPr/>
            <p:nvPr/>
          </p:nvCxnSpPr>
          <p:spPr>
            <a:xfrm rot="10800000">
              <a:off x="4042900" y="1859400"/>
              <a:ext cx="24000" cy="2856300"/>
            </a:xfrm>
            <a:prstGeom prst="straightConnector1">
              <a:avLst/>
            </a:prstGeom>
            <a:noFill/>
            <a:ln cap="flat" cmpd="sng" w="28575">
              <a:solidFill>
                <a:srgbClr val="00FF00"/>
              </a:solidFill>
              <a:prstDash val="dash"/>
              <a:round/>
              <a:headEnd len="sm" w="sm" type="none"/>
              <a:tailEnd len="sm" w="sm" type="none"/>
            </a:ln>
          </p:spPr>
        </p:cxnSp>
      </p:grpSp>
      <p:sp>
        <p:nvSpPr>
          <p:cNvPr id="1225" name="Google Shape;1225;p60"/>
          <p:cNvSpPr txBox="1"/>
          <p:nvPr/>
        </p:nvSpPr>
        <p:spPr>
          <a:xfrm>
            <a:off x="6918400" y="1437350"/>
            <a:ext cx="1059900" cy="39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回合一</a:t>
            </a:r>
            <a:endParaRPr b="0" i="0" sz="1800" u="none" cap="none" strike="noStrike">
              <a:solidFill>
                <a:srgbClr val="FF0000"/>
              </a:solidFill>
              <a:latin typeface="Arial"/>
              <a:ea typeface="Arial"/>
              <a:cs typeface="Arial"/>
              <a:sym typeface="Arial"/>
            </a:endParaRPr>
          </a:p>
        </p:txBody>
      </p:sp>
      <p:sp>
        <p:nvSpPr>
          <p:cNvPr id="1226" name="Google Shape;1226;p60"/>
          <p:cNvSpPr txBox="1"/>
          <p:nvPr/>
        </p:nvSpPr>
        <p:spPr>
          <a:xfrm>
            <a:off x="5470600" y="2885150"/>
            <a:ext cx="1059900" cy="39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回合二</a:t>
            </a:r>
            <a:endParaRPr b="0" i="0" sz="1800" u="none" cap="none" strike="noStrike">
              <a:solidFill>
                <a:srgbClr val="0000FF"/>
              </a:solidFill>
              <a:latin typeface="Arial"/>
              <a:ea typeface="Arial"/>
              <a:cs typeface="Arial"/>
              <a:sym typeface="Arial"/>
            </a:endParaRPr>
          </a:p>
        </p:txBody>
      </p:sp>
      <p:sp>
        <p:nvSpPr>
          <p:cNvPr id="1227" name="Google Shape;1227;p60"/>
          <p:cNvSpPr txBox="1"/>
          <p:nvPr/>
        </p:nvSpPr>
        <p:spPr>
          <a:xfrm>
            <a:off x="2879800" y="4485350"/>
            <a:ext cx="1059900" cy="39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回合三</a:t>
            </a:r>
            <a:endParaRPr b="0" i="0" sz="1800" u="none" cap="none" strike="noStrike">
              <a:solidFill>
                <a:srgbClr val="00FF00"/>
              </a:solidFill>
              <a:latin typeface="Arial"/>
              <a:ea typeface="Arial"/>
              <a:cs typeface="Arial"/>
              <a:sym typeface="Arial"/>
            </a:endParaRPr>
          </a:p>
        </p:txBody>
      </p:sp>
      <p:sp>
        <p:nvSpPr>
          <p:cNvPr id="1228" name="Google Shape;1228;p60"/>
          <p:cNvSpPr txBox="1"/>
          <p:nvPr/>
        </p:nvSpPr>
        <p:spPr>
          <a:xfrm>
            <a:off x="188800" y="1032000"/>
            <a:ext cx="3477000" cy="22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步驟拆解：（回合更新制）</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For 回合 in range(N):</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zh-TW" sz="1800" u="none" cap="none" strike="noStrike">
                <a:solidFill>
                  <a:srgbClr val="000000"/>
                </a:solidFill>
                <a:latin typeface="Arial"/>
                <a:ea typeface="Arial"/>
                <a:cs typeface="Arial"/>
                <a:sym typeface="Arial"/>
              </a:rPr>
              <a:t>利用神經網路產生的行動機率探索環境</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zh-TW" sz="1800" u="none" cap="none" strike="noStrike">
                <a:solidFill>
                  <a:srgbClr val="000000"/>
                </a:solidFill>
                <a:latin typeface="Arial"/>
                <a:ea typeface="Arial"/>
                <a:cs typeface="Arial"/>
                <a:sym typeface="Arial"/>
              </a:rPr>
              <a:t>記錄回合內所有過去的軌跡</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zh-TW" sz="1800" u="none" cap="none" strike="noStrike">
                <a:solidFill>
                  <a:srgbClr val="000000"/>
                </a:solidFill>
                <a:latin typeface="Arial"/>
                <a:ea typeface="Arial"/>
                <a:cs typeface="Arial"/>
                <a:sym typeface="Arial"/>
              </a:rPr>
              <a:t>回合結束時，利用這回合所有紀錄更新神經網路參數。</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zh-TW" sz="1800" u="none" cap="none" strike="noStrike">
                <a:solidFill>
                  <a:srgbClr val="000000"/>
                </a:solidFill>
                <a:latin typeface="Arial"/>
                <a:ea typeface="Arial"/>
                <a:cs typeface="Arial"/>
                <a:sym typeface="Arial"/>
              </a:rPr>
              <a:t>刪除這回合紀錄，結束這回合～</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61"/>
          <p:cNvSpPr txBox="1"/>
          <p:nvPr>
            <p:ph type="title"/>
          </p:nvPr>
        </p:nvSpPr>
        <p:spPr>
          <a:xfrm>
            <a:off x="1063850" y="2938202"/>
            <a:ext cx="5518500" cy="7137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1100"/>
              <a:buFont typeface="Arial"/>
              <a:buNone/>
            </a:pPr>
            <a:r>
              <a:rPr lang="zh-TW" sz="4000">
                <a:solidFill>
                  <a:schemeClr val="dk1"/>
                </a:solidFill>
              </a:rPr>
              <a:t>搭建Policy Gradient</a:t>
            </a:r>
            <a:endParaRPr sz="4000">
              <a:solidFill>
                <a:schemeClr val="dk1"/>
              </a:solidFill>
            </a:endParaRPr>
          </a:p>
          <a:p>
            <a:pPr indent="0" lvl="0" marL="0" marR="0" rtl="0" algn="l">
              <a:lnSpc>
                <a:spcPct val="100000"/>
              </a:lnSpc>
              <a:spcBef>
                <a:spcPts val="0"/>
              </a:spcBef>
              <a:spcAft>
                <a:spcPts val="0"/>
              </a:spcAft>
              <a:buClr>
                <a:srgbClr val="56BADC"/>
              </a:buClr>
              <a:buSzPts val="4200"/>
              <a:buFont typeface="Arial"/>
              <a:buNone/>
            </a:pPr>
            <a:r>
              <a:t/>
            </a:r>
            <a:endParaRPr sz="3000">
              <a:solidFill>
                <a:srgbClr val="000000"/>
              </a:solidFill>
            </a:endParaRPr>
          </a:p>
        </p:txBody>
      </p:sp>
      <p:pic>
        <p:nvPicPr>
          <p:cNvPr id="1234" name="Google Shape;1234;p61"/>
          <p:cNvPicPr preferRelativeResize="0"/>
          <p:nvPr/>
        </p:nvPicPr>
        <p:blipFill rotWithShape="1">
          <a:blip r:embed="rId3">
            <a:alphaModFix/>
          </a:blip>
          <a:srcRect b="0" l="0" r="0" t="0"/>
          <a:stretch/>
        </p:blipFill>
        <p:spPr>
          <a:xfrm flipH="1">
            <a:off x="845104" y="983493"/>
            <a:ext cx="523184" cy="837128"/>
          </a:xfrm>
          <a:prstGeom prst="rect">
            <a:avLst/>
          </a:prstGeom>
          <a:noFill/>
          <a:ln>
            <a:noFill/>
          </a:ln>
        </p:spPr>
      </p:pic>
      <p:grpSp>
        <p:nvGrpSpPr>
          <p:cNvPr id="1235" name="Google Shape;1235;p61"/>
          <p:cNvGrpSpPr/>
          <p:nvPr/>
        </p:nvGrpSpPr>
        <p:grpSpPr>
          <a:xfrm>
            <a:off x="1497600" y="6939"/>
            <a:ext cx="1706399" cy="1149335"/>
            <a:chOff x="5612400" y="921339"/>
            <a:chExt cx="1706399" cy="1149335"/>
          </a:xfrm>
        </p:grpSpPr>
        <p:pic>
          <p:nvPicPr>
            <p:cNvPr id="1236" name="Google Shape;1236;p61"/>
            <p:cNvPicPr preferRelativeResize="0"/>
            <p:nvPr/>
          </p:nvPicPr>
          <p:blipFill rotWithShape="1">
            <a:blip r:embed="rId4">
              <a:alphaModFix/>
            </a:blip>
            <a:srcRect b="0" l="0" r="0" t="0"/>
            <a:stretch/>
          </p:blipFill>
          <p:spPr>
            <a:xfrm>
              <a:off x="5612400" y="921339"/>
              <a:ext cx="1706399" cy="1149335"/>
            </a:xfrm>
            <a:prstGeom prst="rect">
              <a:avLst/>
            </a:prstGeom>
            <a:noFill/>
            <a:ln>
              <a:noFill/>
            </a:ln>
          </p:spPr>
        </p:pic>
        <p:sp>
          <p:nvSpPr>
            <p:cNvPr id="1237" name="Google Shape;1237;p61"/>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sp>
        <p:nvSpPr>
          <p:cNvPr id="1238" name="Google Shape;1238;p61"/>
          <p:cNvSpPr txBox="1"/>
          <p:nvPr/>
        </p:nvSpPr>
        <p:spPr>
          <a:xfrm>
            <a:off x="1063850" y="2333981"/>
            <a:ext cx="7158900" cy="7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595959"/>
                </a:solidFill>
                <a:latin typeface="Arial"/>
                <a:ea typeface="Arial"/>
                <a:cs typeface="Arial"/>
                <a:sym typeface="Arial"/>
              </a:rPr>
              <a:t>將剛剛的概念用程式碼拼起來</a:t>
            </a:r>
            <a:endParaRPr b="0" i="0" sz="2800" u="none" cap="none" strike="noStrike">
              <a:solidFill>
                <a:srgbClr val="595959"/>
              </a:solidFill>
              <a:latin typeface="Arial"/>
              <a:ea typeface="Arial"/>
              <a:cs typeface="Arial"/>
              <a:sym typeface="Arial"/>
            </a:endParaRPr>
          </a:p>
        </p:txBody>
      </p:sp>
      <p:pic>
        <p:nvPicPr>
          <p:cNvPr id="1239" name="Google Shape;1239;p61"/>
          <p:cNvPicPr preferRelativeResize="0"/>
          <p:nvPr/>
        </p:nvPicPr>
        <p:blipFill rotWithShape="1">
          <a:blip r:embed="rId5">
            <a:alphaModFix/>
          </a:blip>
          <a:srcRect b="0" l="0" r="0" t="0"/>
          <a:stretch/>
        </p:blipFill>
        <p:spPr>
          <a:xfrm>
            <a:off x="845100" y="493752"/>
            <a:ext cx="652501" cy="4897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pic>
        <p:nvPicPr>
          <p:cNvPr id="1244" name="Google Shape;1244;p62" title="S3 2 搭建PolicyGradient p74">
            <a:hlinkClick r:id="rId3"/>
          </p:cNvPr>
          <p:cNvPicPr preferRelativeResize="0"/>
          <p:nvPr/>
        </p:nvPicPr>
        <p:blipFill rotWithShape="1">
          <a:blip r:embed="rId4">
            <a:alphaModFix/>
          </a:blip>
          <a:srcRect b="0" l="0" r="0" t="0"/>
          <a:stretch/>
        </p:blipFill>
        <p:spPr>
          <a:xfrm>
            <a:off x="2286000" y="1085850"/>
            <a:ext cx="4572000" cy="3429000"/>
          </a:xfrm>
          <a:prstGeom prst="rect">
            <a:avLst/>
          </a:prstGeom>
          <a:noFill/>
          <a:ln>
            <a:noFill/>
          </a:ln>
        </p:spPr>
      </p:pic>
      <p:sp>
        <p:nvSpPr>
          <p:cNvPr id="1245" name="Google Shape;1245;p62"/>
          <p:cNvSpPr txBox="1"/>
          <p:nvPr>
            <p:ph type="title"/>
          </p:nvPr>
        </p:nvSpPr>
        <p:spPr>
          <a:xfrm>
            <a:off x="458725" y="53352"/>
            <a:ext cx="5518500" cy="7137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1100"/>
              <a:buFont typeface="Arial"/>
              <a:buNone/>
            </a:pPr>
            <a:r>
              <a:rPr lang="zh-TW" sz="4000">
                <a:solidFill>
                  <a:schemeClr val="dk1"/>
                </a:solidFill>
              </a:rPr>
              <a:t>Policy Gradient 實踐</a:t>
            </a:r>
            <a:endParaRPr sz="30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1056976" y="2945250"/>
            <a:ext cx="6830700" cy="17412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4000"/>
              <a:buFont typeface="Arial"/>
              <a:buNone/>
            </a:pPr>
            <a:r>
              <a:rPr lang="zh-TW" sz="4000">
                <a:solidFill>
                  <a:schemeClr val="dk1"/>
                </a:solidFill>
              </a:rPr>
              <a:t>Q-Learning : Recap</a:t>
            </a:r>
            <a:endParaRPr sz="3000">
              <a:solidFill>
                <a:srgbClr val="000000"/>
              </a:solidFill>
            </a:endParaRPr>
          </a:p>
        </p:txBody>
      </p:sp>
      <p:sp>
        <p:nvSpPr>
          <p:cNvPr id="116" name="Google Shape;116;p18"/>
          <p:cNvSpPr txBox="1"/>
          <p:nvPr>
            <p:ph idx="1" type="body"/>
          </p:nvPr>
        </p:nvSpPr>
        <p:spPr>
          <a:xfrm>
            <a:off x="1089150" y="2418350"/>
            <a:ext cx="5518500" cy="3399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95959"/>
              </a:buClr>
              <a:buSzPts val="2800"/>
              <a:buFont typeface="Arial"/>
              <a:buNone/>
            </a:pPr>
            <a:r>
              <a:rPr lang="zh-TW" sz="2400"/>
              <a:t>暖身運動</a:t>
            </a:r>
            <a:endParaRPr b="0" i="0" sz="2400" u="none" cap="none" strike="noStrike">
              <a:solidFill>
                <a:srgbClr val="A6AAA9"/>
              </a:solidFill>
              <a:latin typeface="Arial"/>
              <a:ea typeface="Arial"/>
              <a:cs typeface="Arial"/>
              <a:sym typeface="Arial"/>
            </a:endParaRPr>
          </a:p>
        </p:txBody>
      </p:sp>
      <p:pic>
        <p:nvPicPr>
          <p:cNvPr id="117" name="Google Shape;117;p18"/>
          <p:cNvPicPr preferRelativeResize="0"/>
          <p:nvPr/>
        </p:nvPicPr>
        <p:blipFill rotWithShape="1">
          <a:blip r:embed="rId3">
            <a:alphaModFix/>
          </a:blip>
          <a:srcRect b="0" l="0" r="0" t="0"/>
          <a:stretch/>
        </p:blipFill>
        <p:spPr>
          <a:xfrm>
            <a:off x="5966125" y="933774"/>
            <a:ext cx="1576075" cy="18422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pic>
        <p:nvPicPr>
          <p:cNvPr id="1250" name="Google Shape;1250;p63"/>
          <p:cNvPicPr preferRelativeResize="0"/>
          <p:nvPr/>
        </p:nvPicPr>
        <p:blipFill rotWithShape="1">
          <a:blip r:embed="rId3">
            <a:alphaModFix/>
          </a:blip>
          <a:srcRect b="0" l="0" r="0" t="0"/>
          <a:stretch/>
        </p:blipFill>
        <p:spPr>
          <a:xfrm>
            <a:off x="662475" y="1270381"/>
            <a:ext cx="1706401" cy="1280794"/>
          </a:xfrm>
          <a:prstGeom prst="rect">
            <a:avLst/>
          </a:prstGeom>
          <a:noFill/>
          <a:ln>
            <a:noFill/>
          </a:ln>
        </p:spPr>
      </p:pic>
      <p:pic>
        <p:nvPicPr>
          <p:cNvPr id="1251" name="Google Shape;1251;p63"/>
          <p:cNvPicPr preferRelativeResize="0"/>
          <p:nvPr/>
        </p:nvPicPr>
        <p:blipFill rotWithShape="1">
          <a:blip r:embed="rId4">
            <a:alphaModFix/>
          </a:blip>
          <a:srcRect b="0" l="0" r="0" t="0"/>
          <a:stretch/>
        </p:blipFill>
        <p:spPr>
          <a:xfrm flipH="1">
            <a:off x="83104" y="1364493"/>
            <a:ext cx="523184" cy="837128"/>
          </a:xfrm>
          <a:prstGeom prst="rect">
            <a:avLst/>
          </a:prstGeom>
          <a:noFill/>
          <a:ln>
            <a:noFill/>
          </a:ln>
        </p:spPr>
      </p:pic>
      <p:sp>
        <p:nvSpPr>
          <p:cNvPr id="1252" name="Google Shape;1252;p6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實作- Class內的function</a:t>
            </a:r>
            <a:endParaRPr b="0" i="0" sz="3000" u="none" cap="none" strike="noStrike">
              <a:solidFill>
                <a:srgbClr val="000000"/>
              </a:solidFill>
              <a:latin typeface="Arial"/>
              <a:ea typeface="Arial"/>
              <a:cs typeface="Arial"/>
              <a:sym typeface="Arial"/>
            </a:endParaRPr>
          </a:p>
        </p:txBody>
      </p:sp>
      <p:sp>
        <p:nvSpPr>
          <p:cNvPr id="1253" name="Google Shape;1253;p63"/>
          <p:cNvSpPr txBox="1"/>
          <p:nvPr/>
        </p:nvSpPr>
        <p:spPr>
          <a:xfrm>
            <a:off x="2614800" y="891375"/>
            <a:ext cx="60720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Policy_Gradient: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(self, </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n_actions, 	</a:t>
            </a:r>
            <a:endParaRPr b="0" i="0" sz="1400" u="none" cap="none" strike="noStrike">
              <a:solidFill>
                <a:srgbClr val="000000"/>
              </a:solidFill>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 n_states, gamma = 0.9, #遠見程度</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learning_rate = 0.001, #神經網路的更新率):</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write_memory(self, current_state, reward, action):</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choose_action(self, current_state):</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build_network(self, neuron_num, Trainable, scope):</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learn(self):</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a:t>
            </a:r>
            <a:r>
              <a:rPr b="0" i="0" lang="zh-TW" sz="1400" u="none" cap="none" strike="noStrike">
                <a:solidFill>
                  <a:srgbClr val="000000"/>
                </a:solidFill>
                <a:highlight>
                  <a:srgbClr val="FFFF00"/>
                </a:highlight>
                <a:latin typeface="Arial"/>
                <a:ea typeface="Arial"/>
                <a:cs typeface="Arial"/>
                <a:sym typeface="Arial"/>
              </a:rPr>
              <a:t>calculate_Vt</a:t>
            </a:r>
            <a:r>
              <a:rPr b="0" i="0" lang="zh-TW" sz="1400" u="none" cap="none" strike="noStrike">
                <a:solidFill>
                  <a:srgbClr val="000000"/>
                </a:solidFill>
                <a:highlight>
                  <a:srgbClr val="6D9EEB"/>
                </a:highlight>
                <a:latin typeface="Arial"/>
                <a:ea typeface="Arial"/>
                <a:cs typeface="Arial"/>
                <a:sym typeface="Arial"/>
              </a:rPr>
              <a:t>(self, reward):</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model_save(self, model_name):</a:t>
            </a:r>
            <a:endParaRPr b="0" i="0" sz="1400" u="none" cap="none" strike="noStrike">
              <a:solidFill>
                <a:srgbClr val="000000"/>
              </a:solidFill>
              <a:highlight>
                <a:srgbClr val="6D9EEB"/>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highlight>
                  <a:srgbClr val="6D9EEB"/>
                </a:highlight>
                <a:latin typeface="Arial"/>
                <a:ea typeface="Arial"/>
                <a:cs typeface="Arial"/>
                <a:sym typeface="Arial"/>
              </a:rPr>
              <a:t>def model_restore(self, model_name):</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4" name="Google Shape;1254;p63"/>
          <p:cNvGrpSpPr/>
          <p:nvPr/>
        </p:nvGrpSpPr>
        <p:grpSpPr>
          <a:xfrm>
            <a:off x="7428014" y="2010225"/>
            <a:ext cx="862110" cy="301200"/>
            <a:chOff x="5854200" y="2696025"/>
            <a:chExt cx="1300120" cy="301200"/>
          </a:xfrm>
        </p:grpSpPr>
        <p:cxnSp>
          <p:nvCxnSpPr>
            <p:cNvPr id="1255" name="Google Shape;1255;p63"/>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1256" name="Google Shape;1256;p63"/>
            <p:cNvSpPr txBox="1"/>
            <p:nvPr/>
          </p:nvSpPr>
          <p:spPr>
            <a:xfrm>
              <a:off x="651592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grpSp>
        <p:nvGrpSpPr>
          <p:cNvPr id="1257" name="Google Shape;1257;p63"/>
          <p:cNvGrpSpPr/>
          <p:nvPr/>
        </p:nvGrpSpPr>
        <p:grpSpPr>
          <a:xfrm>
            <a:off x="6463800" y="2238825"/>
            <a:ext cx="1529950" cy="301200"/>
            <a:chOff x="5854200" y="2696025"/>
            <a:chExt cx="1529950" cy="301200"/>
          </a:xfrm>
        </p:grpSpPr>
        <p:cxnSp>
          <p:nvCxnSpPr>
            <p:cNvPr id="1258" name="Google Shape;1258;p63"/>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1259" name="Google Shape;1259;p63"/>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grpSp>
      <p:grpSp>
        <p:nvGrpSpPr>
          <p:cNvPr id="1260" name="Google Shape;1260;p63"/>
          <p:cNvGrpSpPr/>
          <p:nvPr/>
        </p:nvGrpSpPr>
        <p:grpSpPr>
          <a:xfrm>
            <a:off x="7595275" y="2467425"/>
            <a:ext cx="1770075" cy="301200"/>
            <a:chOff x="5614075" y="2696025"/>
            <a:chExt cx="1770075" cy="301200"/>
          </a:xfrm>
        </p:grpSpPr>
        <p:cxnSp>
          <p:nvCxnSpPr>
            <p:cNvPr id="1261" name="Google Shape;1261;p63"/>
            <p:cNvCxnSpPr/>
            <p:nvPr/>
          </p:nvCxnSpPr>
          <p:spPr>
            <a:xfrm>
              <a:off x="5614075" y="2938875"/>
              <a:ext cx="1071300" cy="300"/>
            </a:xfrm>
            <a:prstGeom prst="straightConnector1">
              <a:avLst/>
            </a:prstGeom>
            <a:noFill/>
            <a:ln cap="flat" cmpd="sng" w="28575">
              <a:solidFill>
                <a:srgbClr val="000000"/>
              </a:solidFill>
              <a:prstDash val="dash"/>
              <a:round/>
              <a:headEnd len="sm" w="sm" type="none"/>
              <a:tailEnd len="sm" w="sm" type="none"/>
            </a:ln>
          </p:spPr>
        </p:cxnSp>
        <p:sp>
          <p:nvSpPr>
            <p:cNvPr id="1262" name="Google Shape;1262;p63"/>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grpSp>
        <p:nvGrpSpPr>
          <p:cNvPr id="1263" name="Google Shape;1263;p63"/>
          <p:cNvGrpSpPr/>
          <p:nvPr/>
        </p:nvGrpSpPr>
        <p:grpSpPr>
          <a:xfrm>
            <a:off x="4384625" y="2619825"/>
            <a:ext cx="4294925" cy="301200"/>
            <a:chOff x="3089225" y="2696025"/>
            <a:chExt cx="4294925" cy="301200"/>
          </a:xfrm>
        </p:grpSpPr>
        <p:cxnSp>
          <p:nvCxnSpPr>
            <p:cNvPr id="1264" name="Google Shape;1264;p63"/>
            <p:cNvCxnSpPr/>
            <p:nvPr/>
          </p:nvCxnSpPr>
          <p:spPr>
            <a:xfrm flipH="1" rot="10800000">
              <a:off x="3089225" y="2939225"/>
              <a:ext cx="3596100" cy="15900"/>
            </a:xfrm>
            <a:prstGeom prst="straightConnector1">
              <a:avLst/>
            </a:prstGeom>
            <a:noFill/>
            <a:ln cap="flat" cmpd="sng" w="28575">
              <a:solidFill>
                <a:srgbClr val="000000"/>
              </a:solidFill>
              <a:prstDash val="dash"/>
              <a:round/>
              <a:headEnd len="sm" w="sm" type="none"/>
              <a:tailEnd len="sm" w="sm" type="none"/>
            </a:ln>
          </p:spPr>
        </p:cxnSp>
        <p:sp>
          <p:nvSpPr>
            <p:cNvPr id="1265" name="Google Shape;1265;p63"/>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grpSp>
        <p:nvGrpSpPr>
          <p:cNvPr id="1266" name="Google Shape;1266;p63"/>
          <p:cNvGrpSpPr/>
          <p:nvPr/>
        </p:nvGrpSpPr>
        <p:grpSpPr>
          <a:xfrm>
            <a:off x="6311400" y="2848425"/>
            <a:ext cx="1529950" cy="301200"/>
            <a:chOff x="5854200" y="2696025"/>
            <a:chExt cx="1529950" cy="301200"/>
          </a:xfrm>
        </p:grpSpPr>
        <p:cxnSp>
          <p:nvCxnSpPr>
            <p:cNvPr id="1267" name="Google Shape;1267;p63"/>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1268" name="Google Shape;1268;p63"/>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grpSp>
      <p:grpSp>
        <p:nvGrpSpPr>
          <p:cNvPr id="1269" name="Google Shape;1269;p63"/>
          <p:cNvGrpSpPr/>
          <p:nvPr/>
        </p:nvGrpSpPr>
        <p:grpSpPr>
          <a:xfrm>
            <a:off x="6082800" y="3077025"/>
            <a:ext cx="1529950" cy="301200"/>
            <a:chOff x="5854200" y="2696025"/>
            <a:chExt cx="1529950" cy="301200"/>
          </a:xfrm>
        </p:grpSpPr>
        <p:cxnSp>
          <p:nvCxnSpPr>
            <p:cNvPr id="1270" name="Google Shape;1270;p63"/>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1271" name="Google Shape;1271;p63"/>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grpSp>
      <p:grpSp>
        <p:nvGrpSpPr>
          <p:cNvPr id="1272" name="Google Shape;1272;p63"/>
          <p:cNvGrpSpPr/>
          <p:nvPr/>
        </p:nvGrpSpPr>
        <p:grpSpPr>
          <a:xfrm>
            <a:off x="6235200" y="3305625"/>
            <a:ext cx="1529950" cy="301200"/>
            <a:chOff x="5854200" y="2696025"/>
            <a:chExt cx="1529950" cy="301200"/>
          </a:xfrm>
        </p:grpSpPr>
        <p:cxnSp>
          <p:nvCxnSpPr>
            <p:cNvPr id="1273" name="Google Shape;1273;p63"/>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1274" name="Google Shape;1274;p63"/>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grpSp>
      <p:grpSp>
        <p:nvGrpSpPr>
          <p:cNvPr id="1275" name="Google Shape;1275;p63"/>
          <p:cNvGrpSpPr/>
          <p:nvPr/>
        </p:nvGrpSpPr>
        <p:grpSpPr>
          <a:xfrm>
            <a:off x="354600" y="2826339"/>
            <a:ext cx="1706399" cy="1149335"/>
            <a:chOff x="5612400" y="921339"/>
            <a:chExt cx="1706399" cy="1149335"/>
          </a:xfrm>
        </p:grpSpPr>
        <p:pic>
          <p:nvPicPr>
            <p:cNvPr id="1276" name="Google Shape;1276;p63"/>
            <p:cNvPicPr preferRelativeResize="0"/>
            <p:nvPr/>
          </p:nvPicPr>
          <p:blipFill rotWithShape="1">
            <a:blip r:embed="rId5">
              <a:alphaModFix/>
            </a:blip>
            <a:srcRect b="0" l="0" r="0" t="0"/>
            <a:stretch/>
          </p:blipFill>
          <p:spPr>
            <a:xfrm>
              <a:off x="5612400" y="921339"/>
              <a:ext cx="1706399" cy="1149335"/>
            </a:xfrm>
            <a:prstGeom prst="rect">
              <a:avLst/>
            </a:prstGeom>
            <a:noFill/>
            <a:ln>
              <a:noFill/>
            </a:ln>
          </p:spPr>
        </p:pic>
        <p:sp>
          <p:nvSpPr>
            <p:cNvPr id="1277" name="Google Shape;1277;p63"/>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cxnSp>
        <p:nvCxnSpPr>
          <p:cNvPr id="1278" name="Google Shape;1278;p63"/>
          <p:cNvCxnSpPr/>
          <p:nvPr/>
        </p:nvCxnSpPr>
        <p:spPr>
          <a:xfrm flipH="1">
            <a:off x="1986450" y="2312775"/>
            <a:ext cx="820200" cy="684600"/>
          </a:xfrm>
          <a:prstGeom prst="straightConnector1">
            <a:avLst/>
          </a:prstGeom>
          <a:noFill/>
          <a:ln cap="flat" cmpd="sng" w="28575">
            <a:solidFill>
              <a:srgbClr val="FF0000"/>
            </a:solidFill>
            <a:prstDash val="solid"/>
            <a:round/>
            <a:headEnd len="sm" w="sm" type="none"/>
            <a:tailEnd len="sm" w="sm" type="none"/>
          </a:ln>
        </p:spPr>
      </p:cxnSp>
      <p:cxnSp>
        <p:nvCxnSpPr>
          <p:cNvPr id="1279" name="Google Shape;1279;p63"/>
          <p:cNvCxnSpPr/>
          <p:nvPr/>
        </p:nvCxnSpPr>
        <p:spPr>
          <a:xfrm rot="10800000">
            <a:off x="1433500" y="1818750"/>
            <a:ext cx="1361100" cy="674700"/>
          </a:xfrm>
          <a:prstGeom prst="straightConnector1">
            <a:avLst/>
          </a:prstGeom>
          <a:noFill/>
          <a:ln cap="flat" cmpd="sng" w="28575">
            <a:solidFill>
              <a:srgbClr val="0000FF"/>
            </a:solidFill>
            <a:prstDash val="solid"/>
            <a:round/>
            <a:headEnd len="sm" w="sm" type="none"/>
            <a:tailEnd len="sm" w="sm" type="none"/>
          </a:ln>
        </p:spPr>
      </p:cxnSp>
      <p:cxnSp>
        <p:nvCxnSpPr>
          <p:cNvPr id="1280" name="Google Shape;1280;p63"/>
          <p:cNvCxnSpPr/>
          <p:nvPr/>
        </p:nvCxnSpPr>
        <p:spPr>
          <a:xfrm rot="10800000">
            <a:off x="1385200" y="1818825"/>
            <a:ext cx="1409400" cy="887700"/>
          </a:xfrm>
          <a:prstGeom prst="straightConnector1">
            <a:avLst/>
          </a:prstGeom>
          <a:noFill/>
          <a:ln cap="flat" cmpd="sng" w="28575">
            <a:solidFill>
              <a:srgbClr val="0000FF"/>
            </a:solidFill>
            <a:prstDash val="solid"/>
            <a:round/>
            <a:headEnd len="sm" w="sm" type="none"/>
            <a:tailEnd len="sm" w="sm" type="none"/>
          </a:ln>
        </p:spPr>
      </p:cxnSp>
      <p:cxnSp>
        <p:nvCxnSpPr>
          <p:cNvPr id="1281" name="Google Shape;1281;p63"/>
          <p:cNvCxnSpPr/>
          <p:nvPr/>
        </p:nvCxnSpPr>
        <p:spPr>
          <a:xfrm rot="10800000">
            <a:off x="1368400" y="1843725"/>
            <a:ext cx="1426200" cy="1091400"/>
          </a:xfrm>
          <a:prstGeom prst="straightConnector1">
            <a:avLst/>
          </a:prstGeom>
          <a:noFill/>
          <a:ln cap="flat" cmpd="sng" w="28575">
            <a:solidFill>
              <a:srgbClr val="0000FF"/>
            </a:solidFill>
            <a:prstDash val="solid"/>
            <a:round/>
            <a:headEnd len="sm" w="sm" type="none"/>
            <a:tailEnd len="sm" w="sm" type="none"/>
          </a:ln>
        </p:spPr>
      </p:cxnSp>
      <p:cxnSp>
        <p:nvCxnSpPr>
          <p:cNvPr id="1282" name="Google Shape;1282;p63"/>
          <p:cNvCxnSpPr/>
          <p:nvPr/>
        </p:nvCxnSpPr>
        <p:spPr>
          <a:xfrm rot="10800000">
            <a:off x="1385200" y="1879125"/>
            <a:ext cx="1409400" cy="1284600"/>
          </a:xfrm>
          <a:prstGeom prst="straightConnector1">
            <a:avLst/>
          </a:prstGeom>
          <a:noFill/>
          <a:ln cap="flat" cmpd="sng" w="28575">
            <a:solidFill>
              <a:srgbClr val="0000FF"/>
            </a:solidFill>
            <a:prstDash val="solid"/>
            <a:round/>
            <a:headEnd len="sm" w="sm" type="none"/>
            <a:tailEnd len="sm" w="sm" type="none"/>
          </a:ln>
        </p:spPr>
      </p:cxnSp>
      <p:cxnSp>
        <p:nvCxnSpPr>
          <p:cNvPr id="1283" name="Google Shape;1283;p63"/>
          <p:cNvCxnSpPr/>
          <p:nvPr/>
        </p:nvCxnSpPr>
        <p:spPr>
          <a:xfrm rot="10800000">
            <a:off x="1373200" y="1903125"/>
            <a:ext cx="1421400" cy="1489200"/>
          </a:xfrm>
          <a:prstGeom prst="straightConnector1">
            <a:avLst/>
          </a:prstGeom>
          <a:noFill/>
          <a:ln cap="flat" cmpd="sng" w="28575">
            <a:solidFill>
              <a:srgbClr val="0000FF"/>
            </a:solidFill>
            <a:prstDash val="solid"/>
            <a:round/>
            <a:headEnd len="sm" w="sm" type="none"/>
            <a:tailEnd len="sm" w="sm" type="none"/>
          </a:ln>
        </p:spPr>
      </p:cxnSp>
      <p:cxnSp>
        <p:nvCxnSpPr>
          <p:cNvPr id="1284" name="Google Shape;1284;p63"/>
          <p:cNvCxnSpPr/>
          <p:nvPr/>
        </p:nvCxnSpPr>
        <p:spPr>
          <a:xfrm rot="10800000">
            <a:off x="1385200" y="1963425"/>
            <a:ext cx="1409400" cy="1581300"/>
          </a:xfrm>
          <a:prstGeom prst="straightConnector1">
            <a:avLst/>
          </a:prstGeom>
          <a:noFill/>
          <a:ln cap="flat" cmpd="sng" w="28575">
            <a:solidFill>
              <a:srgbClr val="0000FF"/>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6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實作- 初始化- 1（給定變數）</a:t>
            </a:r>
            <a:endParaRPr b="0" i="0" sz="3000" u="none" cap="none" strike="noStrike">
              <a:solidFill>
                <a:srgbClr val="000000"/>
              </a:solidFill>
              <a:latin typeface="Arial"/>
              <a:ea typeface="Arial"/>
              <a:cs typeface="Arial"/>
              <a:sym typeface="Arial"/>
            </a:endParaRPr>
          </a:p>
        </p:txBody>
      </p:sp>
      <p:sp>
        <p:nvSpPr>
          <p:cNvPr id="1290" name="Google Shape;1290;p64"/>
          <p:cNvSpPr txBox="1"/>
          <p:nvPr/>
        </p:nvSpPr>
        <p:spPr>
          <a:xfrm>
            <a:off x="2614800" y="891375"/>
            <a:ext cx="60720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highlight>
                  <a:srgbClr val="E06666"/>
                </a:highlight>
                <a:latin typeface="Arial"/>
                <a:ea typeface="Arial"/>
                <a:cs typeface="Arial"/>
                <a:sym typeface="Arial"/>
              </a:rPr>
              <a:t>class Policy_Gradient: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self.n_actions = n_actions</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CCCCCC"/>
                </a:highlight>
                <a:latin typeface="Arial"/>
                <a:ea typeface="Arial"/>
                <a:cs typeface="Arial"/>
                <a:sym typeface="Arial"/>
              </a:rPr>
              <a:t>self.n_states = n_states</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self.gamma = gamma</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self.lr = learning_rate</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initialize memory</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FF00"/>
                </a:highlight>
                <a:latin typeface="Arial"/>
                <a:ea typeface="Arial"/>
                <a:cs typeface="Arial"/>
                <a:sym typeface="Arial"/>
              </a:rPr>
              <a:t>self.past_state, self.past_action, self.past_reward = [], [], []</a:t>
            </a:r>
            <a:endParaRPr b="0" i="0" sz="1400" u="none" cap="none" strike="noStrike">
              <a:solidFill>
                <a:srgbClr val="000000"/>
              </a:solidFill>
              <a:highlight>
                <a:srgbClr val="FFFF00"/>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#####one hot space to save action</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FF00"/>
                </a:highlight>
                <a:latin typeface="Arial"/>
                <a:ea typeface="Arial"/>
                <a:cs typeface="Arial"/>
                <a:sym typeface="Arial"/>
              </a:rPr>
              <a:t>self.action_one_hot = np.zeros(self.n_actions, dtype=np.int32)</a:t>
            </a:r>
            <a:endParaRPr b="0" i="0" sz="1400" u="none" cap="none" strike="noStrike">
              <a:solidFill>
                <a:srgbClr val="000000"/>
              </a:solidFill>
              <a:highlight>
                <a:srgbClr val="FFFF00"/>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grpSp>
        <p:nvGrpSpPr>
          <p:cNvPr id="1291" name="Google Shape;1291;p64"/>
          <p:cNvGrpSpPr/>
          <p:nvPr/>
        </p:nvGrpSpPr>
        <p:grpSpPr>
          <a:xfrm>
            <a:off x="354600" y="2826339"/>
            <a:ext cx="1706399" cy="1149335"/>
            <a:chOff x="5612400" y="921339"/>
            <a:chExt cx="1706399" cy="1149335"/>
          </a:xfrm>
        </p:grpSpPr>
        <p:pic>
          <p:nvPicPr>
            <p:cNvPr id="1292" name="Google Shape;1292;p64"/>
            <p:cNvPicPr preferRelativeResize="0"/>
            <p:nvPr/>
          </p:nvPicPr>
          <p:blipFill rotWithShape="1">
            <a:blip r:embed="rId3">
              <a:alphaModFix/>
            </a:blip>
            <a:srcRect b="0" l="0" r="0" t="0"/>
            <a:stretch/>
          </p:blipFill>
          <p:spPr>
            <a:xfrm>
              <a:off x="5612400" y="921339"/>
              <a:ext cx="1706399" cy="1149335"/>
            </a:xfrm>
            <a:prstGeom prst="rect">
              <a:avLst/>
            </a:prstGeom>
            <a:noFill/>
            <a:ln>
              <a:noFill/>
            </a:ln>
          </p:spPr>
        </p:pic>
        <p:sp>
          <p:nvSpPr>
            <p:cNvPr id="1293" name="Google Shape;1293;p64"/>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pic>
        <p:nvPicPr>
          <p:cNvPr id="1294" name="Google Shape;1294;p64"/>
          <p:cNvPicPr preferRelativeResize="0"/>
          <p:nvPr/>
        </p:nvPicPr>
        <p:blipFill rotWithShape="1">
          <a:blip r:embed="rId4">
            <a:alphaModFix/>
          </a:blip>
          <a:srcRect b="0" l="0" r="0" t="0"/>
          <a:stretch/>
        </p:blipFill>
        <p:spPr>
          <a:xfrm>
            <a:off x="662475" y="1270381"/>
            <a:ext cx="1706401" cy="1280794"/>
          </a:xfrm>
          <a:prstGeom prst="rect">
            <a:avLst/>
          </a:prstGeom>
          <a:noFill/>
          <a:ln>
            <a:noFill/>
          </a:ln>
        </p:spPr>
      </p:pic>
      <p:pic>
        <p:nvPicPr>
          <p:cNvPr id="1295" name="Google Shape;1295;p64"/>
          <p:cNvPicPr preferRelativeResize="0"/>
          <p:nvPr/>
        </p:nvPicPr>
        <p:blipFill rotWithShape="1">
          <a:blip r:embed="rId5">
            <a:alphaModFix/>
          </a:blip>
          <a:srcRect b="0" l="0" r="0" t="0"/>
          <a:stretch/>
        </p:blipFill>
        <p:spPr>
          <a:xfrm flipH="1">
            <a:off x="83104" y="1364493"/>
            <a:ext cx="523184" cy="83712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6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實作- 初始化- 2（搭建神經網路）</a:t>
            </a:r>
            <a:endParaRPr b="0" i="0" sz="3000" u="none" cap="none" strike="noStrike">
              <a:solidFill>
                <a:srgbClr val="000000"/>
              </a:solidFill>
              <a:latin typeface="Arial"/>
              <a:ea typeface="Arial"/>
              <a:cs typeface="Arial"/>
              <a:sym typeface="Arial"/>
            </a:endParaRPr>
          </a:p>
        </p:txBody>
      </p:sp>
      <p:sp>
        <p:nvSpPr>
          <p:cNvPr id="1301" name="Google Shape;1301;p65"/>
          <p:cNvSpPr txBox="1"/>
          <p:nvPr/>
        </p:nvSpPr>
        <p:spPr>
          <a:xfrm>
            <a:off x="2614800" y="891375"/>
            <a:ext cx="65292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highlight>
                  <a:srgbClr val="E06666"/>
                </a:highlight>
                <a:latin typeface="Arial"/>
                <a:ea typeface="Arial"/>
                <a:cs typeface="Arial"/>
                <a:sym typeface="Arial"/>
              </a:rPr>
              <a:t>class Policy_Gradient: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tf.reset_default_graph()</a:t>
            </a:r>
            <a:r>
              <a:rPr b="0" i="0" lang="zh-TW" sz="1400" u="none" cap="none" strike="noStrike">
                <a:solidFill>
                  <a:srgbClr val="000000"/>
                </a:solidFill>
                <a:latin typeface="Arial"/>
                <a:ea typeface="Arial"/>
                <a:cs typeface="Arial"/>
                <a:sym typeface="Arial"/>
              </a:rPr>
              <a:t> #重新 build graph 需要跑這行</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self.sess = tf.Session()</a:t>
            </a:r>
            <a:r>
              <a:rPr b="0" i="0" lang="zh-TW" sz="1400" u="none" cap="none" strike="noStrike">
                <a:solidFill>
                  <a:srgbClr val="000000"/>
                </a:solidFill>
                <a:latin typeface="Arial"/>
                <a:ea typeface="Arial"/>
                <a:cs typeface="Arial"/>
                <a:sym typeface="Arial"/>
              </a:rPr>
              <a:t> #宣告session</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FFFFFF"/>
                </a:solidFill>
                <a:highlight>
                  <a:srgbClr val="0000FF"/>
                </a:highlight>
                <a:latin typeface="Arial"/>
                <a:ea typeface="Arial"/>
                <a:cs typeface="Arial"/>
                <a:sym typeface="Arial"/>
              </a:rPr>
              <a:t>self.state_input</a:t>
            </a:r>
            <a:r>
              <a:rPr b="0" i="0" lang="zh-TW" sz="1400" u="none" cap="none" strike="noStrike">
                <a:solidFill>
                  <a:srgbClr val="000000"/>
                </a:solidFill>
                <a:highlight>
                  <a:srgbClr val="D9D9D9"/>
                </a:highlight>
                <a:latin typeface="Arial"/>
                <a:ea typeface="Arial"/>
                <a:cs typeface="Arial"/>
                <a:sym typeface="Arial"/>
              </a:rPr>
              <a:t> = tf.placeholder(shape = [None, self.n_states],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name = 'state_input',dtype = tf.float32)</a:t>
            </a:r>
            <a:r>
              <a:rPr b="0" i="0" lang="zh-TW" sz="1400" u="none" cap="none" strike="noStrike">
                <a:solidFill>
                  <a:srgbClr val="000000"/>
                </a:solidFill>
                <a:latin typeface="Arial"/>
                <a:ea typeface="Arial"/>
                <a:cs typeface="Arial"/>
                <a:sym typeface="Arial"/>
              </a:rPr>
              <a:t> #state input</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self.real_action</a:t>
            </a:r>
            <a:r>
              <a:rPr b="0" i="0" lang="zh-TW" sz="1400" u="none" cap="none" strike="noStrike">
                <a:solidFill>
                  <a:srgbClr val="000000"/>
                </a:solidFill>
                <a:highlight>
                  <a:srgbClr val="D9D9D9"/>
                </a:highlight>
                <a:latin typeface="Arial"/>
                <a:ea typeface="Arial"/>
                <a:cs typeface="Arial"/>
                <a:sym typeface="Arial"/>
              </a:rPr>
              <a:t> = tf.placeholder(shape = [None, self.n_actions],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name = 'real_action',dtype = tf.float32)</a:t>
            </a:r>
            <a:r>
              <a:rPr b="0" i="0" lang="zh-TW" sz="1400" u="none" cap="none" strike="noStrike">
                <a:solidFill>
                  <a:srgbClr val="000000"/>
                </a:solidFill>
                <a:latin typeface="Arial"/>
                <a:ea typeface="Arial"/>
                <a:cs typeface="Arial"/>
                <a:sym typeface="Arial"/>
              </a:rPr>
              <a:t> #real action和神經網路輸出算loss</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00FF00"/>
                </a:highlight>
                <a:latin typeface="Arial"/>
                <a:ea typeface="Arial"/>
                <a:cs typeface="Arial"/>
                <a:sym typeface="Arial"/>
              </a:rPr>
              <a:t>self.Vt</a:t>
            </a:r>
            <a:r>
              <a:rPr b="0" i="0" lang="zh-TW" sz="1400" u="none" cap="none" strike="noStrike">
                <a:solidFill>
                  <a:srgbClr val="000000"/>
                </a:solidFill>
                <a:highlight>
                  <a:srgbClr val="D9D9D9"/>
                </a:highlight>
                <a:latin typeface="Arial"/>
                <a:ea typeface="Arial"/>
                <a:cs typeface="Arial"/>
                <a:sym typeface="Arial"/>
              </a:rPr>
              <a:t> = tf.placeholder(shape= [None, ],name="Vt",dtype = tf.float32)</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with tf.variable_scope('Actor'):</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00FFFF"/>
                </a:highlight>
                <a:latin typeface="Arial"/>
                <a:ea typeface="Arial"/>
                <a:cs typeface="Arial"/>
                <a:sym typeface="Arial"/>
              </a:rPr>
              <a:t>self.act_proba</a:t>
            </a:r>
            <a:r>
              <a:rPr b="0" i="0" lang="zh-TW" sz="1400" u="none" cap="none" strike="noStrike">
                <a:solidFill>
                  <a:srgbClr val="000000"/>
                </a:solidFill>
                <a:highlight>
                  <a:srgbClr val="D9D9D9"/>
                </a:highlight>
                <a:latin typeface="Arial"/>
                <a:ea typeface="Arial"/>
                <a:cs typeface="Arial"/>
                <a:sym typeface="Arial"/>
              </a:rPr>
              <a:t> = self.build_network(self.nueron_num, Trainable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 True, scope = 'net_eval')</a:t>
            </a:r>
            <a:endParaRPr b="0" i="0" sz="1400" u="none" cap="none" strike="noStrike">
              <a:solidFill>
                <a:srgbClr val="000000"/>
              </a:solidFill>
              <a:highlight>
                <a:srgbClr val="D9D9D9"/>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self.Actor_eval_params = tf.get_collection(tf.GraphKeys.GLOBAL_VARIABLES, scope='Actor/net_eval')</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grpSp>
        <p:nvGrpSpPr>
          <p:cNvPr id="1302" name="Google Shape;1302;p65"/>
          <p:cNvGrpSpPr/>
          <p:nvPr/>
        </p:nvGrpSpPr>
        <p:grpSpPr>
          <a:xfrm>
            <a:off x="354600" y="2826339"/>
            <a:ext cx="1706399" cy="1149335"/>
            <a:chOff x="5612400" y="921339"/>
            <a:chExt cx="1706399" cy="1149335"/>
          </a:xfrm>
        </p:grpSpPr>
        <p:pic>
          <p:nvPicPr>
            <p:cNvPr id="1303" name="Google Shape;1303;p65"/>
            <p:cNvPicPr preferRelativeResize="0"/>
            <p:nvPr/>
          </p:nvPicPr>
          <p:blipFill rotWithShape="1">
            <a:blip r:embed="rId3">
              <a:alphaModFix/>
            </a:blip>
            <a:srcRect b="0" l="0" r="0" t="0"/>
            <a:stretch/>
          </p:blipFill>
          <p:spPr>
            <a:xfrm>
              <a:off x="5612400" y="921339"/>
              <a:ext cx="1706399" cy="1149335"/>
            </a:xfrm>
            <a:prstGeom prst="rect">
              <a:avLst/>
            </a:prstGeom>
            <a:noFill/>
            <a:ln>
              <a:noFill/>
            </a:ln>
          </p:spPr>
        </p:pic>
        <p:sp>
          <p:nvSpPr>
            <p:cNvPr id="1304" name="Google Shape;1304;p65"/>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pic>
        <p:nvPicPr>
          <p:cNvPr id="1305" name="Google Shape;1305;p65"/>
          <p:cNvPicPr preferRelativeResize="0"/>
          <p:nvPr/>
        </p:nvPicPr>
        <p:blipFill rotWithShape="1">
          <a:blip r:embed="rId4">
            <a:alphaModFix/>
          </a:blip>
          <a:srcRect b="0" l="0" r="0" t="0"/>
          <a:stretch/>
        </p:blipFill>
        <p:spPr>
          <a:xfrm>
            <a:off x="662475" y="1270381"/>
            <a:ext cx="1706401" cy="1280794"/>
          </a:xfrm>
          <a:prstGeom prst="rect">
            <a:avLst/>
          </a:prstGeom>
          <a:noFill/>
          <a:ln>
            <a:noFill/>
          </a:ln>
        </p:spPr>
      </p:pic>
      <p:sp>
        <p:nvSpPr>
          <p:cNvPr id="1306" name="Google Shape;1306;p65"/>
          <p:cNvSpPr txBox="1"/>
          <p:nvPr/>
        </p:nvSpPr>
        <p:spPr>
          <a:xfrm>
            <a:off x="76200" y="2427525"/>
            <a:ext cx="33009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a:t>
            </a:r>
            <a:r>
              <a:rPr b="0" i="0" lang="zh-TW" sz="1800" u="none" cap="none" strike="noStrike">
                <a:solidFill>
                  <a:srgbClr val="0000FF"/>
                </a:solidFill>
                <a:latin typeface="Arial"/>
                <a:ea typeface="Arial"/>
                <a:cs typeface="Arial"/>
                <a:sym typeface="Arial"/>
              </a:rPr>
              <a:t>State</a:t>
            </a:r>
            <a:r>
              <a:rPr b="0" i="0" lang="zh-TW" sz="1800" u="none" cap="none" strike="noStrike">
                <a:solidFill>
                  <a:srgbClr val="000000"/>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real_action, </a:t>
            </a:r>
            <a:r>
              <a:rPr b="0" i="0" lang="zh-TW" sz="1800" u="none" cap="none" strike="noStrike">
                <a:solidFill>
                  <a:srgbClr val="00FF00"/>
                </a:solidFill>
                <a:latin typeface="Arial"/>
                <a:ea typeface="Arial"/>
                <a:cs typeface="Arial"/>
                <a:sym typeface="Arial"/>
              </a:rPr>
              <a:t>Vt</a:t>
            </a:r>
            <a:endParaRPr b="0" i="0" sz="1800" u="none" cap="none" strike="noStrike">
              <a:solidFill>
                <a:srgbClr val="00FF00"/>
              </a:solidFill>
              <a:latin typeface="Arial"/>
              <a:ea typeface="Arial"/>
              <a:cs typeface="Arial"/>
              <a:sym typeface="Arial"/>
            </a:endParaRPr>
          </a:p>
        </p:txBody>
      </p:sp>
      <p:sp>
        <p:nvSpPr>
          <p:cNvPr id="1307" name="Google Shape;1307;p65"/>
          <p:cNvSpPr/>
          <p:nvPr/>
        </p:nvSpPr>
        <p:spPr>
          <a:xfrm>
            <a:off x="791300" y="1270450"/>
            <a:ext cx="319500" cy="1280700"/>
          </a:xfrm>
          <a:prstGeom prst="up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65"/>
          <p:cNvSpPr/>
          <p:nvPr/>
        </p:nvSpPr>
        <p:spPr>
          <a:xfrm flipH="1" rot="10800000">
            <a:off x="2038925" y="987200"/>
            <a:ext cx="581400" cy="1548000"/>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65"/>
          <p:cNvSpPr txBox="1"/>
          <p:nvPr/>
        </p:nvSpPr>
        <p:spPr>
          <a:xfrm>
            <a:off x="332450" y="821625"/>
            <a:ext cx="22245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FF"/>
                </a:solidFill>
                <a:latin typeface="Arial"/>
                <a:ea typeface="Arial"/>
                <a:cs typeface="Arial"/>
                <a:sym typeface="Arial"/>
              </a:rPr>
              <a:t>act_proba</a:t>
            </a:r>
            <a:endParaRPr b="0" i="0" sz="1800" u="none" cap="none" strike="noStrike">
              <a:solidFill>
                <a:srgbClr val="00FFFF"/>
              </a:solidFill>
              <a:latin typeface="Arial"/>
              <a:ea typeface="Arial"/>
              <a:cs typeface="Arial"/>
              <a:sym typeface="Arial"/>
            </a:endParaRPr>
          </a:p>
        </p:txBody>
      </p:sp>
      <p:pic>
        <p:nvPicPr>
          <p:cNvPr id="1310" name="Google Shape;1310;p65"/>
          <p:cNvPicPr preferRelativeResize="0"/>
          <p:nvPr/>
        </p:nvPicPr>
        <p:blipFill rotWithShape="1">
          <a:blip r:embed="rId5">
            <a:alphaModFix/>
          </a:blip>
          <a:srcRect b="0" l="0" r="0" t="0"/>
          <a:stretch/>
        </p:blipFill>
        <p:spPr>
          <a:xfrm flipH="1">
            <a:off x="83104" y="1364493"/>
            <a:ext cx="523184" cy="837128"/>
          </a:xfrm>
          <a:prstGeom prst="rect">
            <a:avLst/>
          </a:prstGeom>
          <a:noFill/>
          <a:ln>
            <a:noFill/>
          </a:ln>
        </p:spPr>
      </p:pic>
      <p:sp>
        <p:nvSpPr>
          <p:cNvPr id="1311" name="Google Shape;1311;p65"/>
          <p:cNvSpPr/>
          <p:nvPr/>
        </p:nvSpPr>
        <p:spPr>
          <a:xfrm flipH="1" rot="10800000">
            <a:off x="2191325" y="987200"/>
            <a:ext cx="581400" cy="1548000"/>
          </a:xfrm>
          <a:prstGeom prst="curvedLeftArrow">
            <a:avLst>
              <a:gd fmla="val 25000" name="adj1"/>
              <a:gd fmla="val 50000" name="adj2"/>
              <a:gd fmla="val 25000" name="adj3"/>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66"/>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實作- 初始化- 3（搭建神經網路）</a:t>
            </a:r>
            <a:endParaRPr b="0" i="0" sz="3000" u="none" cap="none" strike="noStrike">
              <a:solidFill>
                <a:srgbClr val="000000"/>
              </a:solidFill>
              <a:latin typeface="Arial"/>
              <a:ea typeface="Arial"/>
              <a:cs typeface="Arial"/>
              <a:sym typeface="Arial"/>
            </a:endParaRPr>
          </a:p>
        </p:txBody>
      </p:sp>
      <p:sp>
        <p:nvSpPr>
          <p:cNvPr id="1317" name="Google Shape;1317;p66"/>
          <p:cNvSpPr txBox="1"/>
          <p:nvPr/>
        </p:nvSpPr>
        <p:spPr>
          <a:xfrm>
            <a:off x="2614800" y="891375"/>
            <a:ext cx="65292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highlight>
                  <a:srgbClr val="E06666"/>
                </a:highlight>
                <a:latin typeface="Arial"/>
                <a:ea typeface="Arial"/>
                <a:cs typeface="Arial"/>
                <a:sym typeface="Arial"/>
              </a:rPr>
              <a:t>class Policy_Gradient: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self.cross_entropy = tf.reduce_sum(-tf.log(</a:t>
            </a:r>
            <a:r>
              <a:rPr b="0" i="0" lang="zh-TW" sz="1400" u="none" cap="none" strike="noStrike">
                <a:solidFill>
                  <a:srgbClr val="000000"/>
                </a:solidFill>
                <a:highlight>
                  <a:srgbClr val="00FFFF"/>
                </a:highlight>
                <a:latin typeface="Arial"/>
                <a:ea typeface="Arial"/>
                <a:cs typeface="Arial"/>
                <a:sym typeface="Arial"/>
              </a:rPr>
              <a:t>self.act_proba</a:t>
            </a:r>
            <a:r>
              <a:rPr b="0" i="0" lang="zh-TW" sz="1400" u="none" cap="none" strike="noStrike">
                <a:solidFill>
                  <a:srgbClr val="000000"/>
                </a:solidFill>
                <a:highlight>
                  <a:srgbClr val="D9D9D9"/>
                </a:highlight>
                <a:latin typeface="Arial"/>
                <a:ea typeface="Arial"/>
                <a:cs typeface="Arial"/>
                <a:sym typeface="Arial"/>
              </a:rPr>
              <a:t>)*</a:t>
            </a:r>
            <a:r>
              <a:rPr b="0" i="0" lang="zh-TW" sz="1400" u="none" cap="none" strike="noStrike">
                <a:solidFill>
                  <a:srgbClr val="000000"/>
                </a:solidFill>
                <a:highlight>
                  <a:srgbClr val="FF0000"/>
                </a:highlight>
                <a:latin typeface="Arial"/>
                <a:ea typeface="Arial"/>
                <a:cs typeface="Arial"/>
                <a:sym typeface="Arial"/>
              </a:rPr>
              <a:t>self.real_action</a:t>
            </a:r>
            <a:r>
              <a:rPr b="0" i="0" lang="zh-TW" sz="1400" u="none" cap="none" strike="noStrike">
                <a:solidFill>
                  <a:srgbClr val="000000"/>
                </a:solidFill>
                <a:highlight>
                  <a:srgbClr val="D9D9D9"/>
                </a:highlight>
                <a:latin typeface="Arial"/>
                <a:ea typeface="Arial"/>
                <a:cs typeface="Arial"/>
                <a:sym typeface="Arial"/>
              </a:rPr>
              <a:t>,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axis=1)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self.loss = tf.reduce_sum(self.cross_entropy*</a:t>
            </a:r>
            <a:r>
              <a:rPr b="0" i="0" lang="zh-TW" sz="1400" u="none" cap="none" strike="noStrike">
                <a:solidFill>
                  <a:srgbClr val="000000"/>
                </a:solidFill>
                <a:highlight>
                  <a:srgbClr val="00FF00"/>
                </a:highlight>
                <a:latin typeface="Arial"/>
                <a:ea typeface="Arial"/>
                <a:cs typeface="Arial"/>
                <a:sym typeface="Arial"/>
              </a:rPr>
              <a:t>self.Vt</a:t>
            </a:r>
            <a:r>
              <a:rPr b="0" i="0" lang="zh-TW" sz="1400" u="none" cap="none" strike="noStrike">
                <a:solidFill>
                  <a:srgbClr val="000000"/>
                </a:solidFill>
                <a:highlight>
                  <a:srgbClr val="D9D9D9"/>
                </a:highlight>
                <a:latin typeface="Arial"/>
                <a:ea typeface="Arial"/>
                <a:cs typeface="Arial"/>
                <a:sym typeface="Arial"/>
              </a:rPr>
              <a:t>)</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self.train = tf.train.RMSPropOptimizer(self.lr).minimize(self.loss,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var_list=self.Actor_eval_params)</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self.sess.run(tf.global_variables_initializer())</a:t>
            </a:r>
            <a:endParaRPr b="0" i="0" sz="1400" u="none" cap="none" strike="noStrike">
              <a:solidFill>
                <a:srgbClr val="000000"/>
              </a:solidFill>
              <a:highlight>
                <a:srgbClr val="D9D9D9"/>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grpSp>
        <p:nvGrpSpPr>
          <p:cNvPr id="1318" name="Google Shape;1318;p66"/>
          <p:cNvGrpSpPr/>
          <p:nvPr/>
        </p:nvGrpSpPr>
        <p:grpSpPr>
          <a:xfrm>
            <a:off x="354600" y="2826339"/>
            <a:ext cx="1706399" cy="1149335"/>
            <a:chOff x="5612400" y="921339"/>
            <a:chExt cx="1706399" cy="1149335"/>
          </a:xfrm>
        </p:grpSpPr>
        <p:pic>
          <p:nvPicPr>
            <p:cNvPr id="1319" name="Google Shape;1319;p66"/>
            <p:cNvPicPr preferRelativeResize="0"/>
            <p:nvPr/>
          </p:nvPicPr>
          <p:blipFill rotWithShape="1">
            <a:blip r:embed="rId3">
              <a:alphaModFix/>
            </a:blip>
            <a:srcRect b="0" l="0" r="0" t="0"/>
            <a:stretch/>
          </p:blipFill>
          <p:spPr>
            <a:xfrm>
              <a:off x="5612400" y="921339"/>
              <a:ext cx="1706399" cy="1149335"/>
            </a:xfrm>
            <a:prstGeom prst="rect">
              <a:avLst/>
            </a:prstGeom>
            <a:noFill/>
            <a:ln>
              <a:noFill/>
            </a:ln>
          </p:spPr>
        </p:pic>
        <p:sp>
          <p:nvSpPr>
            <p:cNvPr id="1320" name="Google Shape;1320;p66"/>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pic>
        <p:nvPicPr>
          <p:cNvPr id="1321" name="Google Shape;1321;p66"/>
          <p:cNvPicPr preferRelativeResize="0"/>
          <p:nvPr/>
        </p:nvPicPr>
        <p:blipFill rotWithShape="1">
          <a:blip r:embed="rId4">
            <a:alphaModFix/>
          </a:blip>
          <a:srcRect b="0" l="0" r="0" t="0"/>
          <a:stretch/>
        </p:blipFill>
        <p:spPr>
          <a:xfrm>
            <a:off x="662475" y="1270381"/>
            <a:ext cx="1706401" cy="1280794"/>
          </a:xfrm>
          <a:prstGeom prst="rect">
            <a:avLst/>
          </a:prstGeom>
          <a:noFill/>
          <a:ln>
            <a:noFill/>
          </a:ln>
        </p:spPr>
      </p:pic>
      <p:pic>
        <p:nvPicPr>
          <p:cNvPr id="1322" name="Google Shape;1322;p66"/>
          <p:cNvPicPr preferRelativeResize="0"/>
          <p:nvPr/>
        </p:nvPicPr>
        <p:blipFill rotWithShape="1">
          <a:blip r:embed="rId5">
            <a:alphaModFix/>
          </a:blip>
          <a:srcRect b="0" l="0" r="0" t="0"/>
          <a:stretch/>
        </p:blipFill>
        <p:spPr>
          <a:xfrm flipH="1">
            <a:off x="83104" y="1364493"/>
            <a:ext cx="523184" cy="837128"/>
          </a:xfrm>
          <a:prstGeom prst="rect">
            <a:avLst/>
          </a:prstGeom>
          <a:noFill/>
          <a:ln>
            <a:noFill/>
          </a:ln>
        </p:spPr>
      </p:pic>
      <p:sp>
        <p:nvSpPr>
          <p:cNvPr id="1323" name="Google Shape;1323;p66"/>
          <p:cNvSpPr txBox="1"/>
          <p:nvPr/>
        </p:nvSpPr>
        <p:spPr>
          <a:xfrm>
            <a:off x="76200" y="2427525"/>
            <a:ext cx="33009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a:t>
            </a:r>
            <a:r>
              <a:rPr b="0" i="0" lang="zh-TW" sz="1800" u="none" cap="none" strike="noStrike">
                <a:solidFill>
                  <a:srgbClr val="0000FF"/>
                </a:solidFill>
                <a:latin typeface="Arial"/>
                <a:ea typeface="Arial"/>
                <a:cs typeface="Arial"/>
                <a:sym typeface="Arial"/>
              </a:rPr>
              <a:t>State</a:t>
            </a:r>
            <a:r>
              <a:rPr b="0" i="0" lang="zh-TW" sz="1800" u="none" cap="none" strike="noStrike">
                <a:solidFill>
                  <a:srgbClr val="000000"/>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real_action, </a:t>
            </a:r>
            <a:r>
              <a:rPr b="0" i="0" lang="zh-TW" sz="1800" u="none" cap="none" strike="noStrike">
                <a:solidFill>
                  <a:srgbClr val="00FF00"/>
                </a:solidFill>
                <a:latin typeface="Arial"/>
                <a:ea typeface="Arial"/>
                <a:cs typeface="Arial"/>
                <a:sym typeface="Arial"/>
              </a:rPr>
              <a:t>Vt</a:t>
            </a:r>
            <a:endParaRPr b="0" i="0" sz="1800" u="none" cap="none" strike="noStrike">
              <a:solidFill>
                <a:srgbClr val="00FF00"/>
              </a:solidFill>
              <a:latin typeface="Arial"/>
              <a:ea typeface="Arial"/>
              <a:cs typeface="Arial"/>
              <a:sym typeface="Arial"/>
            </a:endParaRPr>
          </a:p>
        </p:txBody>
      </p:sp>
      <p:sp>
        <p:nvSpPr>
          <p:cNvPr id="1324" name="Google Shape;1324;p66"/>
          <p:cNvSpPr/>
          <p:nvPr/>
        </p:nvSpPr>
        <p:spPr>
          <a:xfrm>
            <a:off x="791300" y="1270450"/>
            <a:ext cx="319500" cy="1280700"/>
          </a:xfrm>
          <a:prstGeom prst="up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66"/>
          <p:cNvSpPr/>
          <p:nvPr/>
        </p:nvSpPr>
        <p:spPr>
          <a:xfrm flipH="1" rot="10800000">
            <a:off x="2038925" y="987200"/>
            <a:ext cx="581400" cy="1548000"/>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66"/>
          <p:cNvSpPr txBox="1"/>
          <p:nvPr/>
        </p:nvSpPr>
        <p:spPr>
          <a:xfrm>
            <a:off x="27650" y="745425"/>
            <a:ext cx="39288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loss(</a:t>
            </a:r>
            <a:r>
              <a:rPr b="0" i="0" lang="zh-TW" sz="1400" u="none" cap="none" strike="noStrike">
                <a:solidFill>
                  <a:srgbClr val="00FFFF"/>
                </a:solidFill>
                <a:latin typeface="Arial"/>
                <a:ea typeface="Arial"/>
                <a:cs typeface="Arial"/>
                <a:sym typeface="Arial"/>
              </a:rPr>
              <a:t>act_proba</a:t>
            </a:r>
            <a:r>
              <a:rPr b="0" i="0" lang="zh-TW" sz="1400" u="none" cap="none" strike="noStrike">
                <a:solidFill>
                  <a:srgbClr val="000000"/>
                </a:solidFill>
                <a:latin typeface="Arial"/>
                <a:ea typeface="Arial"/>
                <a:cs typeface="Arial"/>
                <a:sym typeface="Arial"/>
              </a:rPr>
              <a:t>, </a:t>
            </a:r>
            <a:r>
              <a:rPr b="0" i="0" lang="zh-TW" sz="1400" u="none" cap="none" strike="noStrike">
                <a:solidFill>
                  <a:srgbClr val="FF0000"/>
                </a:solidFill>
                <a:latin typeface="Arial"/>
                <a:ea typeface="Arial"/>
                <a:cs typeface="Arial"/>
                <a:sym typeface="Arial"/>
              </a:rPr>
              <a:t>real_action</a:t>
            </a:r>
            <a:r>
              <a:rPr b="0" i="0" lang="zh-TW" sz="1400" u="none" cap="none" strike="noStrike">
                <a:solidFill>
                  <a:srgbClr val="000000"/>
                </a:solidFill>
                <a:latin typeface="Arial"/>
                <a:ea typeface="Arial"/>
                <a:cs typeface="Arial"/>
                <a:sym typeface="Arial"/>
              </a:rPr>
              <a:t>)*</a:t>
            </a:r>
            <a:r>
              <a:rPr b="0" i="0" lang="zh-TW" sz="1400" u="none" cap="none" strike="noStrike">
                <a:solidFill>
                  <a:srgbClr val="00FF00"/>
                </a:solidFill>
                <a:latin typeface="Arial"/>
                <a:ea typeface="Arial"/>
                <a:cs typeface="Arial"/>
                <a:sym typeface="Arial"/>
              </a:rPr>
              <a:t>Vt</a:t>
            </a:r>
            <a:endParaRPr b="0" i="0" sz="1400" u="none" cap="none" strike="noStrike">
              <a:solidFill>
                <a:srgbClr val="00FF00"/>
              </a:solidFill>
              <a:latin typeface="Arial"/>
              <a:ea typeface="Arial"/>
              <a:cs typeface="Arial"/>
              <a:sym typeface="Arial"/>
            </a:endParaRPr>
          </a:p>
        </p:txBody>
      </p:sp>
      <p:sp>
        <p:nvSpPr>
          <p:cNvPr id="1327" name="Google Shape;1327;p66"/>
          <p:cNvSpPr/>
          <p:nvPr/>
        </p:nvSpPr>
        <p:spPr>
          <a:xfrm flipH="1" rot="10800000">
            <a:off x="2191325" y="987200"/>
            <a:ext cx="581400" cy="1548000"/>
          </a:xfrm>
          <a:prstGeom prst="curvedLeftArrow">
            <a:avLst>
              <a:gd fmla="val 25000" name="adj1"/>
              <a:gd fmla="val 50000" name="adj2"/>
              <a:gd fmla="val 25000" name="adj3"/>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66"/>
          <p:cNvSpPr/>
          <p:nvPr/>
        </p:nvSpPr>
        <p:spPr>
          <a:xfrm>
            <a:off x="3104350" y="1841300"/>
            <a:ext cx="745800" cy="304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67"/>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實作- 儲存與環境互動資訊 </a:t>
            </a:r>
            <a:endParaRPr b="0" i="0" sz="3000" u="none" cap="none" strike="noStrike">
              <a:solidFill>
                <a:srgbClr val="000000"/>
              </a:solidFill>
              <a:latin typeface="Arial"/>
              <a:ea typeface="Arial"/>
              <a:cs typeface="Arial"/>
              <a:sym typeface="Arial"/>
            </a:endParaRPr>
          </a:p>
        </p:txBody>
      </p:sp>
      <p:sp>
        <p:nvSpPr>
          <p:cNvPr id="1334" name="Google Shape;1334;p67"/>
          <p:cNvSpPr txBox="1"/>
          <p:nvPr/>
        </p:nvSpPr>
        <p:spPr>
          <a:xfrm>
            <a:off x="2614800" y="891375"/>
            <a:ext cx="65292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highlight>
                  <a:srgbClr val="E06666"/>
                </a:highlight>
                <a:latin typeface="Arial"/>
                <a:ea typeface="Arial"/>
                <a:cs typeface="Arial"/>
                <a:sym typeface="Arial"/>
              </a:rPr>
              <a:t>class Policy_Gradient: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r>
              <a:rPr b="0" i="0" lang="zh-TW" sz="1400" u="none" cap="none" strike="noStrike">
                <a:solidFill>
                  <a:srgbClr val="FFFFFF"/>
                </a:solidFill>
                <a:highlight>
                  <a:srgbClr val="0000FF"/>
                </a:highlight>
                <a:latin typeface="Arial"/>
                <a:ea typeface="Arial"/>
                <a:cs typeface="Arial"/>
                <a:sym typeface="Arial"/>
              </a:rPr>
              <a:t>self.action_one_hot</a:t>
            </a:r>
            <a:r>
              <a:rPr b="0" i="0" lang="zh-TW" sz="1400" u="none" cap="none" strike="noStrike">
                <a:solidFill>
                  <a:srgbClr val="000000"/>
                </a:solidFill>
                <a:highlight>
                  <a:srgbClr val="CCCCCC"/>
                </a:highlight>
                <a:latin typeface="Arial"/>
                <a:ea typeface="Arial"/>
                <a:cs typeface="Arial"/>
                <a:sym typeface="Arial"/>
              </a:rPr>
              <a:t> = np.zeros(self.n_actions, dtype=np.int32)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a:t>
            </a:r>
            <a:r>
              <a:rPr b="0" i="0" lang="zh-TW" sz="1400" u="none" cap="none" strike="noStrike">
                <a:solidFill>
                  <a:srgbClr val="000000"/>
                </a:solidFill>
                <a:highlight>
                  <a:srgbClr val="D9D9D9"/>
                </a:highlight>
                <a:latin typeface="Arial"/>
                <a:ea typeface="Arial"/>
                <a:cs typeface="Arial"/>
                <a:sym typeface="Arial"/>
              </a:rPr>
              <a:t>self.past_state, self.past_action, self.past_reward = [], [],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write_memory(self, current_state, reward, action):</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action_one_hot</a:t>
            </a:r>
            <a:r>
              <a:rPr b="0" i="0" lang="zh-TW" sz="1400" u="none" cap="none" strike="noStrike">
                <a:solidFill>
                  <a:srgbClr val="000000"/>
                </a:solidFill>
                <a:highlight>
                  <a:srgbClr val="D9D9D9"/>
                </a:highlight>
                <a:latin typeface="Arial"/>
                <a:ea typeface="Arial"/>
                <a:cs typeface="Arial"/>
                <a:sym typeface="Arial"/>
              </a:rPr>
              <a:t> = </a:t>
            </a:r>
            <a:r>
              <a:rPr b="0" i="0" lang="zh-TW" sz="1400" u="none" cap="none" strike="noStrike">
                <a:solidFill>
                  <a:srgbClr val="FFFFFF"/>
                </a:solidFill>
                <a:highlight>
                  <a:srgbClr val="0000FF"/>
                </a:highlight>
                <a:latin typeface="Arial"/>
                <a:ea typeface="Arial"/>
                <a:cs typeface="Arial"/>
                <a:sym typeface="Arial"/>
              </a:rPr>
              <a:t>self.action_one_hot</a:t>
            </a:r>
            <a:r>
              <a:rPr b="0" i="0" lang="zh-TW" sz="1400" u="none" cap="none" strike="noStrike">
                <a:solidFill>
                  <a:srgbClr val="000000"/>
                </a:solidFill>
                <a:highlight>
                  <a:srgbClr val="D9D9D9"/>
                </a:highlight>
                <a:latin typeface="Arial"/>
                <a:ea typeface="Arial"/>
                <a:cs typeface="Arial"/>
                <a:sym typeface="Arial"/>
              </a:rPr>
              <a:t>.copy()</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action_one_hot</a:t>
            </a:r>
            <a:r>
              <a:rPr b="0" i="0" lang="zh-TW" sz="1400" u="none" cap="none" strike="noStrike">
                <a:solidFill>
                  <a:srgbClr val="000000"/>
                </a:solidFill>
                <a:highlight>
                  <a:srgbClr val="D9D9D9"/>
                </a:highlight>
                <a:latin typeface="Arial"/>
                <a:ea typeface="Arial"/>
                <a:cs typeface="Arial"/>
                <a:sym typeface="Arial"/>
              </a:rPr>
              <a:t>[action] = 1</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self.past_state.append(current_state)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self.past_action.append(action_one_hot)</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self.past_reward.append(reward)</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grpSp>
        <p:nvGrpSpPr>
          <p:cNvPr id="1335" name="Google Shape;1335;p67"/>
          <p:cNvGrpSpPr/>
          <p:nvPr/>
        </p:nvGrpSpPr>
        <p:grpSpPr>
          <a:xfrm>
            <a:off x="354600" y="2826339"/>
            <a:ext cx="1706399" cy="1149335"/>
            <a:chOff x="5612400" y="921339"/>
            <a:chExt cx="1706399" cy="1149335"/>
          </a:xfrm>
        </p:grpSpPr>
        <p:pic>
          <p:nvPicPr>
            <p:cNvPr id="1336" name="Google Shape;1336;p67"/>
            <p:cNvPicPr preferRelativeResize="0"/>
            <p:nvPr/>
          </p:nvPicPr>
          <p:blipFill rotWithShape="1">
            <a:blip r:embed="rId3">
              <a:alphaModFix/>
            </a:blip>
            <a:srcRect b="0" l="0" r="0" t="0"/>
            <a:stretch/>
          </p:blipFill>
          <p:spPr>
            <a:xfrm>
              <a:off x="5612400" y="921339"/>
              <a:ext cx="1706399" cy="1149335"/>
            </a:xfrm>
            <a:prstGeom prst="rect">
              <a:avLst/>
            </a:prstGeom>
            <a:noFill/>
            <a:ln>
              <a:noFill/>
            </a:ln>
          </p:spPr>
        </p:pic>
        <p:sp>
          <p:nvSpPr>
            <p:cNvPr id="1337" name="Google Shape;1337;p67"/>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sp>
        <p:nvSpPr>
          <p:cNvPr id="1338" name="Google Shape;1338;p67"/>
          <p:cNvSpPr/>
          <p:nvPr/>
        </p:nvSpPr>
        <p:spPr>
          <a:xfrm>
            <a:off x="36125" y="2654400"/>
            <a:ext cx="22335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67"/>
          <p:cNvSpPr/>
          <p:nvPr/>
        </p:nvSpPr>
        <p:spPr>
          <a:xfrm>
            <a:off x="6819000" y="2590100"/>
            <a:ext cx="2325000" cy="837000"/>
          </a:xfrm>
          <a:prstGeom prst="wedgeRectCallout">
            <a:avLst>
              <a:gd fmla="val 5386" name="adj1"/>
              <a:gd fmla="val -146458"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用list儲存與環境互動資訊是因為要將本回合所有的資訊都存起來在回合結束後算出loss做update。</a:t>
            </a:r>
            <a:endParaRPr b="0" i="0" sz="1400" u="none" cap="none" strike="noStrike">
              <a:solidFill>
                <a:srgbClr val="000000"/>
              </a:solidFill>
              <a:latin typeface="Arial"/>
              <a:ea typeface="Arial"/>
              <a:cs typeface="Arial"/>
              <a:sym typeface="Arial"/>
            </a:endParaRPr>
          </a:p>
        </p:txBody>
      </p:sp>
      <p:grpSp>
        <p:nvGrpSpPr>
          <p:cNvPr id="1340" name="Google Shape;1340;p67"/>
          <p:cNvGrpSpPr/>
          <p:nvPr/>
        </p:nvGrpSpPr>
        <p:grpSpPr>
          <a:xfrm flipH="1" rot="10800000">
            <a:off x="2565794" y="1518099"/>
            <a:ext cx="554810" cy="650164"/>
            <a:chOff x="2252550" y="1530750"/>
            <a:chExt cx="2317500" cy="2677775"/>
          </a:xfrm>
        </p:grpSpPr>
        <p:cxnSp>
          <p:nvCxnSpPr>
            <p:cNvPr id="1341" name="Google Shape;1341;p67"/>
            <p:cNvCxnSpPr/>
            <p:nvPr/>
          </p:nvCxnSpPr>
          <p:spPr>
            <a:xfrm flipH="1" rot="10800000">
              <a:off x="2252550" y="1530750"/>
              <a:ext cx="2314500" cy="11100"/>
            </a:xfrm>
            <a:prstGeom prst="straightConnector1">
              <a:avLst/>
            </a:prstGeom>
            <a:noFill/>
            <a:ln cap="flat" cmpd="sng" w="28575">
              <a:solidFill>
                <a:srgbClr val="0000FF"/>
              </a:solidFill>
              <a:prstDash val="solid"/>
              <a:round/>
              <a:headEnd len="sm" w="sm" type="none"/>
              <a:tailEnd len="med" w="med" type="stealth"/>
            </a:ln>
          </p:spPr>
        </p:cxnSp>
        <p:cxnSp>
          <p:nvCxnSpPr>
            <p:cNvPr id="1342" name="Google Shape;1342;p67"/>
            <p:cNvCxnSpPr/>
            <p:nvPr/>
          </p:nvCxnSpPr>
          <p:spPr>
            <a:xfrm>
              <a:off x="2252550" y="1541850"/>
              <a:ext cx="12000" cy="2650200"/>
            </a:xfrm>
            <a:prstGeom prst="straightConnector1">
              <a:avLst/>
            </a:prstGeom>
            <a:noFill/>
            <a:ln cap="flat" cmpd="sng" w="28575">
              <a:solidFill>
                <a:srgbClr val="0000FF"/>
              </a:solidFill>
              <a:prstDash val="solid"/>
              <a:round/>
              <a:headEnd len="sm" w="sm" type="none"/>
              <a:tailEnd len="sm" w="sm" type="none"/>
            </a:ln>
          </p:spPr>
        </p:cxnSp>
        <p:cxnSp>
          <p:nvCxnSpPr>
            <p:cNvPr id="1343" name="Google Shape;1343;p67"/>
            <p:cNvCxnSpPr/>
            <p:nvPr/>
          </p:nvCxnSpPr>
          <p:spPr>
            <a:xfrm>
              <a:off x="2252550" y="4190825"/>
              <a:ext cx="2317500" cy="17700"/>
            </a:xfrm>
            <a:prstGeom prst="straightConnector1">
              <a:avLst/>
            </a:prstGeom>
            <a:noFill/>
            <a:ln cap="flat" cmpd="sng" w="28575">
              <a:solidFill>
                <a:srgbClr val="0000FF"/>
              </a:solidFill>
              <a:prstDash val="solid"/>
              <a:round/>
              <a:headEnd len="sm" w="sm" type="none"/>
              <a:tailEnd len="sm" w="sm" type="none"/>
            </a:ln>
          </p:spPr>
        </p:cxnSp>
      </p:grpSp>
      <p:sp>
        <p:nvSpPr>
          <p:cNvPr id="1344" name="Google Shape;1344;p67"/>
          <p:cNvSpPr txBox="1"/>
          <p:nvPr/>
        </p:nvSpPr>
        <p:spPr>
          <a:xfrm>
            <a:off x="3119825" y="3473350"/>
            <a:ext cx="3842700" cy="14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67"/>
          <p:cNvSpPr/>
          <p:nvPr/>
        </p:nvSpPr>
        <p:spPr>
          <a:xfrm>
            <a:off x="3120600" y="3473350"/>
            <a:ext cx="3348000" cy="1525500"/>
          </a:xfrm>
          <a:prstGeom prst="rect">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Note</a:t>
            </a:r>
            <a:endParaRPr b="0" i="0" sz="1400" u="none" cap="none" strike="noStrike">
              <a:solidFill>
                <a:srgbClr val="000000"/>
              </a:solidFill>
              <a:highlight>
                <a:srgbClr val="FF00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將上、下、左、右 分別對應到action為 0、1、2、3轉換為one_hot_encoding：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action_one_hot = [ 0, 0, 0, 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action=1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action_one_hot[action] = 1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latin typeface="Arial"/>
                <a:ea typeface="Arial"/>
                <a:cs typeface="Arial"/>
                <a:sym typeface="Arial"/>
              </a:rPr>
              <a:t>action_one_hot = [ 0, 1, 0, 0 ] </a:t>
            </a:r>
            <a:endParaRPr b="0" i="0" sz="1400" u="none" cap="none" strike="noStrike">
              <a:solidFill>
                <a:srgbClr val="000000"/>
              </a:solidFill>
              <a:latin typeface="Arial"/>
              <a:ea typeface="Arial"/>
              <a:cs typeface="Arial"/>
              <a:sym typeface="Arial"/>
            </a:endParaRPr>
          </a:p>
        </p:txBody>
      </p:sp>
      <p:grpSp>
        <p:nvGrpSpPr>
          <p:cNvPr id="1346" name="Google Shape;1346;p67"/>
          <p:cNvGrpSpPr/>
          <p:nvPr/>
        </p:nvGrpSpPr>
        <p:grpSpPr>
          <a:xfrm>
            <a:off x="7047014" y="1705425"/>
            <a:ext cx="862110" cy="301200"/>
            <a:chOff x="5854200" y="2696025"/>
            <a:chExt cx="1300120" cy="301200"/>
          </a:xfrm>
        </p:grpSpPr>
        <p:cxnSp>
          <p:nvCxnSpPr>
            <p:cNvPr id="1347" name="Google Shape;1347;p67"/>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1348" name="Google Shape;1348;p67"/>
            <p:cNvSpPr txBox="1"/>
            <p:nvPr/>
          </p:nvSpPr>
          <p:spPr>
            <a:xfrm>
              <a:off x="651592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pic>
        <p:nvPicPr>
          <p:cNvPr id="1349" name="Google Shape;1349;p67"/>
          <p:cNvPicPr preferRelativeResize="0"/>
          <p:nvPr/>
        </p:nvPicPr>
        <p:blipFill rotWithShape="1">
          <a:blip r:embed="rId4">
            <a:alphaModFix/>
          </a:blip>
          <a:srcRect b="0" l="0" r="0" t="0"/>
          <a:stretch/>
        </p:blipFill>
        <p:spPr>
          <a:xfrm>
            <a:off x="662475" y="1270381"/>
            <a:ext cx="1706401" cy="1280794"/>
          </a:xfrm>
          <a:prstGeom prst="rect">
            <a:avLst/>
          </a:prstGeom>
          <a:noFill/>
          <a:ln>
            <a:noFill/>
          </a:ln>
        </p:spPr>
      </p:pic>
      <p:pic>
        <p:nvPicPr>
          <p:cNvPr id="1350" name="Google Shape;1350;p67"/>
          <p:cNvPicPr preferRelativeResize="0"/>
          <p:nvPr/>
        </p:nvPicPr>
        <p:blipFill rotWithShape="1">
          <a:blip r:embed="rId5">
            <a:alphaModFix/>
          </a:blip>
          <a:srcRect b="0" l="0" r="0" t="0"/>
          <a:stretch/>
        </p:blipFill>
        <p:spPr>
          <a:xfrm flipH="1">
            <a:off x="83104" y="1364493"/>
            <a:ext cx="523184" cy="83712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68"/>
          <p:cNvSpPr txBox="1"/>
          <p:nvPr/>
        </p:nvSpPr>
        <p:spPr>
          <a:xfrm>
            <a:off x="311700" y="178350"/>
            <a:ext cx="8832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實作- 定義選擇動作的方式</a:t>
            </a:r>
            <a:endParaRPr b="0" i="0" sz="3000" u="none" cap="none" strike="noStrike">
              <a:solidFill>
                <a:srgbClr val="000000"/>
              </a:solidFill>
              <a:latin typeface="Arial"/>
              <a:ea typeface="Arial"/>
              <a:cs typeface="Arial"/>
              <a:sym typeface="Arial"/>
            </a:endParaRPr>
          </a:p>
        </p:txBody>
      </p:sp>
      <p:sp>
        <p:nvSpPr>
          <p:cNvPr id="1356" name="Google Shape;1356;p68"/>
          <p:cNvSpPr txBox="1"/>
          <p:nvPr/>
        </p:nvSpPr>
        <p:spPr>
          <a:xfrm>
            <a:off x="2614800" y="891375"/>
            <a:ext cx="65292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Policy_Gradient: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self.state_input = tf.placeholder(shape = [None, self.n_states],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name = 'state_input',dtype = tf.float32)</a:t>
            </a:r>
            <a:r>
              <a:rPr b="0" i="0" lang="zh-TW" sz="1400" u="none" cap="none" strike="noStrike">
                <a:solidFill>
                  <a:srgbClr val="000000"/>
                </a:solidFill>
                <a:latin typeface="Arial"/>
                <a:ea typeface="Arial"/>
                <a:cs typeface="Arial"/>
                <a:sym typeface="Arial"/>
              </a:rPr>
              <a:t> #state input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choose_action(self, current_state):</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act_proba = self.sess.run(self.act_proba, feed_dict={self.state_input: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current_state[np.newaxis,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self.action = </a:t>
            </a:r>
            <a:r>
              <a:rPr b="0" i="0" lang="zh-TW" sz="1400" u="none" cap="none" strike="noStrike">
                <a:solidFill>
                  <a:srgbClr val="000000"/>
                </a:solidFill>
                <a:highlight>
                  <a:srgbClr val="FFFF00"/>
                </a:highlight>
                <a:latin typeface="Arial"/>
                <a:ea typeface="Arial"/>
                <a:cs typeface="Arial"/>
                <a:sym typeface="Arial"/>
              </a:rPr>
              <a:t>np.random.choice(range(act_proba.shape[1]), </a:t>
            </a:r>
            <a:endParaRPr b="0" i="0" sz="1400" u="none" cap="none" strike="noStrike">
              <a:solidFill>
                <a:srgbClr val="000000"/>
              </a:solidFill>
              <a:highlight>
                <a:srgbClr val="FFFF00"/>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FF00"/>
                </a:highlight>
                <a:latin typeface="Arial"/>
                <a:ea typeface="Arial"/>
                <a:cs typeface="Arial"/>
                <a:sym typeface="Arial"/>
              </a:rPr>
              <a:t>p=act_proba.ravel())</a:t>
            </a:r>
            <a:endParaRPr b="0" i="0" sz="1400" u="none" cap="none" strike="noStrike">
              <a:solidFill>
                <a:srgbClr val="000000"/>
              </a:solidFill>
              <a:highlight>
                <a:srgbClr val="FFFF00"/>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return self.action</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grpSp>
        <p:nvGrpSpPr>
          <p:cNvPr id="1357" name="Google Shape;1357;p68"/>
          <p:cNvGrpSpPr/>
          <p:nvPr/>
        </p:nvGrpSpPr>
        <p:grpSpPr>
          <a:xfrm>
            <a:off x="354600" y="2826339"/>
            <a:ext cx="1706399" cy="1149335"/>
            <a:chOff x="5612400" y="921339"/>
            <a:chExt cx="1706399" cy="1149335"/>
          </a:xfrm>
        </p:grpSpPr>
        <p:pic>
          <p:nvPicPr>
            <p:cNvPr id="1358" name="Google Shape;1358;p68"/>
            <p:cNvPicPr preferRelativeResize="0"/>
            <p:nvPr/>
          </p:nvPicPr>
          <p:blipFill rotWithShape="1">
            <a:blip r:embed="rId3">
              <a:alphaModFix/>
            </a:blip>
            <a:srcRect b="0" l="0" r="0" t="0"/>
            <a:stretch/>
          </p:blipFill>
          <p:spPr>
            <a:xfrm>
              <a:off x="5612400" y="921339"/>
              <a:ext cx="1706399" cy="1149335"/>
            </a:xfrm>
            <a:prstGeom prst="rect">
              <a:avLst/>
            </a:prstGeom>
            <a:noFill/>
            <a:ln>
              <a:noFill/>
            </a:ln>
          </p:spPr>
        </p:pic>
        <p:sp>
          <p:nvSpPr>
            <p:cNvPr id="1359" name="Google Shape;1359;p68"/>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sp>
        <p:nvSpPr>
          <p:cNvPr id="1360" name="Google Shape;1360;p68"/>
          <p:cNvSpPr/>
          <p:nvPr/>
        </p:nvSpPr>
        <p:spPr>
          <a:xfrm>
            <a:off x="3120600" y="3286975"/>
            <a:ext cx="5841300" cy="1795800"/>
          </a:xfrm>
          <a:prstGeom prst="rect">
            <a:avLst/>
          </a:prstGeom>
          <a:solidFill>
            <a:srgbClr val="FFFF00"/>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Note</a:t>
            </a:r>
            <a:endParaRPr b="0" i="0" sz="1400" u="none" cap="none" strike="noStrike">
              <a:solidFill>
                <a:srgbClr val="000000"/>
              </a:solidFill>
              <a:highlight>
                <a:srgbClr val="FF0000"/>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將上、下、左、右 分別對應到action為 0、1、2、3。如果act_proba為[ 0.2, 0.4, 0.1, 0.3 ]，經由上面np.random.choice抽樣得到0的機率為20%、1為40%...依此類推。因為這樣的動作選取方式在探索初期已經具有很大的隨機性，因此不用像deep Q一樣利用epsilon控制隨機程度。探索後期act_proba如果有收斂也會變成某個動作機率特別大，其他特別小，例如[0.99, 0.003, 0.003, 0.003]。這樣和之前deep Q一開始給定很小的epsilon增加探索程度，然後慢慢增大epsilon有一樣的效果。</a:t>
            </a:r>
            <a:endParaRPr b="0" i="0" sz="1400" u="none" cap="none" strike="noStrike">
              <a:solidFill>
                <a:srgbClr val="000000"/>
              </a:solidFill>
              <a:latin typeface="Arial"/>
              <a:ea typeface="Arial"/>
              <a:cs typeface="Arial"/>
              <a:sym typeface="Arial"/>
            </a:endParaRPr>
          </a:p>
        </p:txBody>
      </p:sp>
      <p:grpSp>
        <p:nvGrpSpPr>
          <p:cNvPr id="1361" name="Google Shape;1361;p68"/>
          <p:cNvGrpSpPr/>
          <p:nvPr/>
        </p:nvGrpSpPr>
        <p:grpSpPr>
          <a:xfrm>
            <a:off x="5854200" y="1781625"/>
            <a:ext cx="1529950" cy="301200"/>
            <a:chOff x="5854200" y="2696025"/>
            <a:chExt cx="1529950" cy="301200"/>
          </a:xfrm>
        </p:grpSpPr>
        <p:cxnSp>
          <p:nvCxnSpPr>
            <p:cNvPr id="1362" name="Google Shape;1362;p68"/>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1363" name="Google Shape;1363;p68"/>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grpSp>
      <p:pic>
        <p:nvPicPr>
          <p:cNvPr id="1364" name="Google Shape;1364;p68"/>
          <p:cNvPicPr preferRelativeResize="0"/>
          <p:nvPr/>
        </p:nvPicPr>
        <p:blipFill rotWithShape="1">
          <a:blip r:embed="rId4">
            <a:alphaModFix/>
          </a:blip>
          <a:srcRect b="0" l="0" r="0" t="0"/>
          <a:stretch/>
        </p:blipFill>
        <p:spPr>
          <a:xfrm>
            <a:off x="662475" y="1270381"/>
            <a:ext cx="1706401" cy="1280794"/>
          </a:xfrm>
          <a:prstGeom prst="rect">
            <a:avLst/>
          </a:prstGeom>
          <a:noFill/>
          <a:ln>
            <a:noFill/>
          </a:ln>
        </p:spPr>
      </p:pic>
      <p:pic>
        <p:nvPicPr>
          <p:cNvPr id="1365" name="Google Shape;1365;p68"/>
          <p:cNvPicPr preferRelativeResize="0"/>
          <p:nvPr/>
        </p:nvPicPr>
        <p:blipFill rotWithShape="1">
          <a:blip r:embed="rId5">
            <a:alphaModFix/>
          </a:blip>
          <a:srcRect b="0" l="0" r="0" t="0"/>
          <a:stretch/>
        </p:blipFill>
        <p:spPr>
          <a:xfrm flipH="1">
            <a:off x="83104" y="1364493"/>
            <a:ext cx="523184" cy="837128"/>
          </a:xfrm>
          <a:prstGeom prst="rect">
            <a:avLst/>
          </a:prstGeom>
          <a:noFill/>
          <a:ln>
            <a:noFill/>
          </a:ln>
        </p:spPr>
      </p:pic>
      <p:sp>
        <p:nvSpPr>
          <p:cNvPr id="1366" name="Google Shape;1366;p68"/>
          <p:cNvSpPr/>
          <p:nvPr/>
        </p:nvSpPr>
        <p:spPr>
          <a:xfrm>
            <a:off x="36125" y="1130400"/>
            <a:ext cx="23250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69"/>
          <p:cNvSpPr txBox="1"/>
          <p:nvPr/>
        </p:nvSpPr>
        <p:spPr>
          <a:xfrm>
            <a:off x="311700" y="178350"/>
            <a:ext cx="8832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實作-定義神經網路的hidden Layer</a:t>
            </a:r>
            <a:endParaRPr b="0" i="0" sz="3000" u="none" cap="none" strike="noStrike">
              <a:solidFill>
                <a:srgbClr val="000000"/>
              </a:solidFill>
              <a:latin typeface="Arial"/>
              <a:ea typeface="Arial"/>
              <a:cs typeface="Arial"/>
              <a:sym typeface="Arial"/>
            </a:endParaRPr>
          </a:p>
        </p:txBody>
      </p:sp>
      <p:sp>
        <p:nvSpPr>
          <p:cNvPr id="1372" name="Google Shape;1372;p69"/>
          <p:cNvSpPr txBox="1"/>
          <p:nvPr/>
        </p:nvSpPr>
        <p:spPr>
          <a:xfrm>
            <a:off x="2614800" y="891375"/>
            <a:ext cx="65292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highlight>
                  <a:srgbClr val="E06666"/>
                </a:highlight>
                <a:latin typeface="Arial"/>
                <a:ea typeface="Arial"/>
                <a:cs typeface="Arial"/>
                <a:sym typeface="Arial"/>
              </a:rPr>
              <a:t>class Policy_Gradient: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6D9EEB"/>
                </a:highlight>
                <a:latin typeface="Arial"/>
                <a:ea typeface="Arial"/>
                <a:cs typeface="Arial"/>
                <a:sym typeface="Arial"/>
              </a:rPr>
              <a:t>with tf.variable_scope('Actor'):</a:t>
            </a:r>
            <a:endParaRPr b="0" i="0" sz="1400" u="none" cap="none" strike="noStrike">
              <a:solidFill>
                <a:srgbClr val="000000"/>
              </a:solidFill>
              <a:highlight>
                <a:srgbClr val="6D9EEB"/>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self.act_proba = self.build_network(self.nueron_num, Trainable =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True,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scope = 'net_eval')</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6D9EEB"/>
                </a:highlight>
                <a:latin typeface="Arial"/>
                <a:ea typeface="Arial"/>
                <a:cs typeface="Arial"/>
                <a:sym typeface="Arial"/>
              </a:rPr>
              <a:t>def build_network(self, neuron_num, Trainable, scope):</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with tf.variable_scope(scope):</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init_w = tf.random_normal_initializer(0., 0.3)</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init_b = tf.constant_initializer(0.1)</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x_h1 = tf.layers.dense(</a:t>
            </a:r>
            <a:r>
              <a:rPr b="0" i="0" lang="zh-TW" sz="1400" u="none" cap="none" strike="noStrike">
                <a:solidFill>
                  <a:srgbClr val="FFFFFF"/>
                </a:solidFill>
                <a:highlight>
                  <a:srgbClr val="0000FF"/>
                </a:highlight>
                <a:latin typeface="Arial"/>
                <a:ea typeface="Arial"/>
                <a:cs typeface="Arial"/>
                <a:sym typeface="Arial"/>
              </a:rPr>
              <a:t>inputs = self.state_input</a:t>
            </a:r>
            <a:r>
              <a:rPr b="0" i="0" lang="zh-TW" sz="1400" u="none" cap="none" strike="noStrike">
                <a:solidFill>
                  <a:srgbClr val="000000"/>
                </a:solidFill>
                <a:highlight>
                  <a:srgbClr val="D9D9D9"/>
                </a:highlight>
                <a:latin typeface="Arial"/>
                <a:ea typeface="Arial"/>
                <a:cs typeface="Arial"/>
                <a:sym typeface="Arial"/>
              </a:rPr>
              <a:t>, units = neuron_num,	activation = tf.nn.tanh, kernel_initializer=init_w, bias_initializer=init_b,	trainable=Trainable)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output = tf.layers.dense(inputs = x_h1, units = self.n_actions,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activation = tf.nn.softmax</a:t>
            </a:r>
            <a:r>
              <a:rPr b="0" i="0" lang="zh-TW" sz="1400" u="none" cap="none" strike="noStrike">
                <a:solidFill>
                  <a:srgbClr val="000000"/>
                </a:solidFill>
                <a:highlight>
                  <a:srgbClr val="D9D9D9"/>
                </a:highlight>
                <a:latin typeface="Arial"/>
                <a:ea typeface="Arial"/>
                <a:cs typeface="Arial"/>
                <a:sym typeface="Arial"/>
              </a:rPr>
              <a:t>, kernel_initializer=init_w,	</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bias_initializer=init_b, trainable=Trainable)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return output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grpSp>
        <p:nvGrpSpPr>
          <p:cNvPr id="1373" name="Google Shape;1373;p69"/>
          <p:cNvGrpSpPr/>
          <p:nvPr/>
        </p:nvGrpSpPr>
        <p:grpSpPr>
          <a:xfrm>
            <a:off x="354600" y="2826339"/>
            <a:ext cx="1706399" cy="1149335"/>
            <a:chOff x="5612400" y="921339"/>
            <a:chExt cx="1706399" cy="1149335"/>
          </a:xfrm>
        </p:grpSpPr>
        <p:pic>
          <p:nvPicPr>
            <p:cNvPr id="1374" name="Google Shape;1374;p69"/>
            <p:cNvPicPr preferRelativeResize="0"/>
            <p:nvPr/>
          </p:nvPicPr>
          <p:blipFill rotWithShape="1">
            <a:blip r:embed="rId3">
              <a:alphaModFix/>
            </a:blip>
            <a:srcRect b="0" l="0" r="0" t="0"/>
            <a:stretch/>
          </p:blipFill>
          <p:spPr>
            <a:xfrm>
              <a:off x="5612400" y="921339"/>
              <a:ext cx="1706399" cy="1149335"/>
            </a:xfrm>
            <a:prstGeom prst="rect">
              <a:avLst/>
            </a:prstGeom>
            <a:noFill/>
            <a:ln>
              <a:noFill/>
            </a:ln>
          </p:spPr>
        </p:pic>
        <p:sp>
          <p:nvSpPr>
            <p:cNvPr id="1375" name="Google Shape;1375;p69"/>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grpSp>
        <p:nvGrpSpPr>
          <p:cNvPr id="1376" name="Google Shape;1376;p69"/>
          <p:cNvGrpSpPr/>
          <p:nvPr/>
        </p:nvGrpSpPr>
        <p:grpSpPr>
          <a:xfrm>
            <a:off x="2570972" y="1749964"/>
            <a:ext cx="989996" cy="3210791"/>
            <a:chOff x="2252550" y="1533450"/>
            <a:chExt cx="4177200" cy="2658600"/>
          </a:xfrm>
        </p:grpSpPr>
        <p:cxnSp>
          <p:nvCxnSpPr>
            <p:cNvPr id="1377" name="Google Shape;1377;p69"/>
            <p:cNvCxnSpPr/>
            <p:nvPr/>
          </p:nvCxnSpPr>
          <p:spPr>
            <a:xfrm flipH="1" rot="10800000">
              <a:off x="2252550" y="1533450"/>
              <a:ext cx="4177200" cy="8400"/>
            </a:xfrm>
            <a:prstGeom prst="straightConnector1">
              <a:avLst/>
            </a:prstGeom>
            <a:noFill/>
            <a:ln cap="flat" cmpd="sng" w="28575">
              <a:solidFill>
                <a:srgbClr val="0000FF"/>
              </a:solidFill>
              <a:prstDash val="solid"/>
              <a:round/>
              <a:headEnd len="sm" w="sm" type="none"/>
              <a:tailEnd len="med" w="med" type="stealth"/>
            </a:ln>
          </p:spPr>
        </p:cxnSp>
        <p:cxnSp>
          <p:nvCxnSpPr>
            <p:cNvPr id="1378" name="Google Shape;1378;p69"/>
            <p:cNvCxnSpPr/>
            <p:nvPr/>
          </p:nvCxnSpPr>
          <p:spPr>
            <a:xfrm>
              <a:off x="2252550" y="1541850"/>
              <a:ext cx="12000" cy="2650200"/>
            </a:xfrm>
            <a:prstGeom prst="straightConnector1">
              <a:avLst/>
            </a:prstGeom>
            <a:noFill/>
            <a:ln cap="flat" cmpd="sng" w="28575">
              <a:solidFill>
                <a:srgbClr val="0000FF"/>
              </a:solidFill>
              <a:prstDash val="solid"/>
              <a:round/>
              <a:headEnd len="sm" w="sm" type="none"/>
              <a:tailEnd len="sm" w="sm" type="none"/>
            </a:ln>
          </p:spPr>
        </p:cxnSp>
        <p:cxnSp>
          <p:nvCxnSpPr>
            <p:cNvPr id="1379" name="Google Shape;1379;p69"/>
            <p:cNvCxnSpPr/>
            <p:nvPr/>
          </p:nvCxnSpPr>
          <p:spPr>
            <a:xfrm flipH="1" rot="10800000">
              <a:off x="2252550" y="4187225"/>
              <a:ext cx="2314500" cy="3600"/>
            </a:xfrm>
            <a:prstGeom prst="straightConnector1">
              <a:avLst/>
            </a:prstGeom>
            <a:noFill/>
            <a:ln cap="flat" cmpd="sng" w="28575">
              <a:solidFill>
                <a:srgbClr val="0000FF"/>
              </a:solidFill>
              <a:prstDash val="solid"/>
              <a:round/>
              <a:headEnd len="sm" w="sm" type="none"/>
              <a:tailEnd len="sm" w="sm" type="none"/>
            </a:ln>
          </p:spPr>
        </p:cxnSp>
      </p:grpSp>
      <p:grpSp>
        <p:nvGrpSpPr>
          <p:cNvPr id="1380" name="Google Shape;1380;p69"/>
          <p:cNvGrpSpPr/>
          <p:nvPr/>
        </p:nvGrpSpPr>
        <p:grpSpPr>
          <a:xfrm>
            <a:off x="7138075" y="2238825"/>
            <a:ext cx="1770075" cy="301200"/>
            <a:chOff x="5614075" y="2696025"/>
            <a:chExt cx="1770075" cy="301200"/>
          </a:xfrm>
        </p:grpSpPr>
        <p:cxnSp>
          <p:nvCxnSpPr>
            <p:cNvPr id="1381" name="Google Shape;1381;p69"/>
            <p:cNvCxnSpPr/>
            <p:nvPr/>
          </p:nvCxnSpPr>
          <p:spPr>
            <a:xfrm>
              <a:off x="5614075" y="2938875"/>
              <a:ext cx="1071300" cy="300"/>
            </a:xfrm>
            <a:prstGeom prst="straightConnector1">
              <a:avLst/>
            </a:prstGeom>
            <a:noFill/>
            <a:ln cap="flat" cmpd="sng" w="28575">
              <a:solidFill>
                <a:srgbClr val="000000"/>
              </a:solidFill>
              <a:prstDash val="dash"/>
              <a:round/>
              <a:headEnd len="sm" w="sm" type="none"/>
              <a:tailEnd len="sm" w="sm" type="none"/>
            </a:ln>
          </p:spPr>
        </p:cxnSp>
        <p:sp>
          <p:nvSpPr>
            <p:cNvPr id="1382" name="Google Shape;1382;p69"/>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pic>
        <p:nvPicPr>
          <p:cNvPr id="1383" name="Google Shape;1383;p69"/>
          <p:cNvPicPr preferRelativeResize="0"/>
          <p:nvPr/>
        </p:nvPicPr>
        <p:blipFill rotWithShape="1">
          <a:blip r:embed="rId4">
            <a:alphaModFix/>
          </a:blip>
          <a:srcRect b="0" l="0" r="0" t="0"/>
          <a:stretch/>
        </p:blipFill>
        <p:spPr>
          <a:xfrm>
            <a:off x="662475" y="1270381"/>
            <a:ext cx="1706401" cy="1280794"/>
          </a:xfrm>
          <a:prstGeom prst="rect">
            <a:avLst/>
          </a:prstGeom>
          <a:noFill/>
          <a:ln>
            <a:noFill/>
          </a:ln>
        </p:spPr>
      </p:pic>
      <p:pic>
        <p:nvPicPr>
          <p:cNvPr id="1384" name="Google Shape;1384;p69"/>
          <p:cNvPicPr preferRelativeResize="0"/>
          <p:nvPr/>
        </p:nvPicPr>
        <p:blipFill rotWithShape="1">
          <a:blip r:embed="rId5">
            <a:alphaModFix/>
          </a:blip>
          <a:srcRect b="0" l="0" r="0" t="0"/>
          <a:stretch/>
        </p:blipFill>
        <p:spPr>
          <a:xfrm flipH="1">
            <a:off x="83104" y="1364493"/>
            <a:ext cx="523184" cy="837128"/>
          </a:xfrm>
          <a:prstGeom prst="rect">
            <a:avLst/>
          </a:prstGeom>
          <a:noFill/>
          <a:ln>
            <a:noFill/>
          </a:ln>
        </p:spPr>
      </p:pic>
      <p:sp>
        <p:nvSpPr>
          <p:cNvPr id="1385" name="Google Shape;1385;p69"/>
          <p:cNvSpPr/>
          <p:nvPr/>
        </p:nvSpPr>
        <p:spPr>
          <a:xfrm>
            <a:off x="36125" y="1130400"/>
            <a:ext cx="23250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70"/>
          <p:cNvSpPr txBox="1"/>
          <p:nvPr/>
        </p:nvSpPr>
        <p:spPr>
          <a:xfrm>
            <a:off x="311700" y="178350"/>
            <a:ext cx="8832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實作- 定義學習方式</a:t>
            </a:r>
            <a:endParaRPr b="0" i="0" sz="3000" u="none" cap="none" strike="noStrike">
              <a:solidFill>
                <a:srgbClr val="000000"/>
              </a:solidFill>
              <a:latin typeface="Arial"/>
              <a:ea typeface="Arial"/>
              <a:cs typeface="Arial"/>
              <a:sym typeface="Arial"/>
            </a:endParaRPr>
          </a:p>
        </p:txBody>
      </p:sp>
      <p:sp>
        <p:nvSpPr>
          <p:cNvPr id="1391" name="Google Shape;1391;p70"/>
          <p:cNvSpPr txBox="1"/>
          <p:nvPr/>
        </p:nvSpPr>
        <p:spPr>
          <a:xfrm>
            <a:off x="2614800" y="891375"/>
            <a:ext cx="65292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highlight>
                  <a:srgbClr val="E06666"/>
                </a:highlight>
                <a:latin typeface="Arial"/>
                <a:ea typeface="Arial"/>
                <a:cs typeface="Arial"/>
                <a:sym typeface="Arial"/>
              </a:rPr>
              <a:t>class Policy_Gradient: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FFFFFF"/>
                </a:solidFill>
                <a:highlight>
                  <a:srgbClr val="0000FF"/>
                </a:highlight>
                <a:latin typeface="Arial"/>
                <a:ea typeface="Arial"/>
                <a:cs typeface="Arial"/>
                <a:sym typeface="Arial"/>
              </a:rPr>
              <a:t>self.state_input</a:t>
            </a:r>
            <a:r>
              <a:rPr b="0" i="0" lang="zh-TW" sz="1400" u="none" cap="none" strike="noStrike">
                <a:solidFill>
                  <a:srgbClr val="000000"/>
                </a:solidFill>
                <a:highlight>
                  <a:srgbClr val="D9D9D9"/>
                </a:highlight>
                <a:latin typeface="Arial"/>
                <a:ea typeface="Arial"/>
                <a:cs typeface="Arial"/>
                <a:sym typeface="Arial"/>
              </a:rPr>
              <a:t> = tf.placeholder(shape = [None, self.n_states],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name = 'state_input',dtype = tf.float32)</a:t>
            </a:r>
            <a:r>
              <a:rPr b="0" i="0" lang="zh-TW" sz="1400" u="none" cap="none" strike="noStrike">
                <a:solidFill>
                  <a:srgbClr val="000000"/>
                </a:solidFill>
                <a:latin typeface="Arial"/>
                <a:ea typeface="Arial"/>
                <a:cs typeface="Arial"/>
                <a:sym typeface="Arial"/>
              </a:rPr>
              <a:t> #state input</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FF0000"/>
                </a:highlight>
                <a:latin typeface="Arial"/>
                <a:ea typeface="Arial"/>
                <a:cs typeface="Arial"/>
                <a:sym typeface="Arial"/>
              </a:rPr>
              <a:t>self.real_action</a:t>
            </a:r>
            <a:r>
              <a:rPr b="0" i="0" lang="zh-TW" sz="1400" u="none" cap="none" strike="noStrike">
                <a:solidFill>
                  <a:srgbClr val="000000"/>
                </a:solidFill>
                <a:highlight>
                  <a:srgbClr val="D9D9D9"/>
                </a:highlight>
                <a:latin typeface="Arial"/>
                <a:ea typeface="Arial"/>
                <a:cs typeface="Arial"/>
                <a:sym typeface="Arial"/>
              </a:rPr>
              <a:t> = tf.placeholder(shape = [None, self.n_actions],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D9D9D9"/>
                </a:highlight>
                <a:latin typeface="Arial"/>
                <a:ea typeface="Arial"/>
                <a:cs typeface="Arial"/>
                <a:sym typeface="Arial"/>
              </a:rPr>
              <a:t>name = 'real_action',dtype = tf.float32)</a:t>
            </a:r>
            <a:r>
              <a:rPr b="0" i="0" lang="zh-TW" sz="1400" u="none" cap="none" strike="noStrike">
                <a:solidFill>
                  <a:srgbClr val="000000"/>
                </a:solidFill>
                <a:latin typeface="Arial"/>
                <a:ea typeface="Arial"/>
                <a:cs typeface="Arial"/>
                <a:sym typeface="Arial"/>
              </a:rPr>
              <a:t> #real action input</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00"/>
              <a:buFont typeface="Arial"/>
              <a:buNone/>
            </a:pPr>
            <a:r>
              <a:rPr b="0" i="0" lang="zh-TW" sz="1400" u="none" cap="none" strike="noStrike">
                <a:solidFill>
                  <a:srgbClr val="000000"/>
                </a:solidFill>
                <a:highlight>
                  <a:srgbClr val="00FF00"/>
                </a:highlight>
                <a:latin typeface="Arial"/>
                <a:ea typeface="Arial"/>
                <a:cs typeface="Arial"/>
                <a:sym typeface="Arial"/>
              </a:rPr>
              <a:t>self.Vt </a:t>
            </a:r>
            <a:r>
              <a:rPr b="0" i="0" lang="zh-TW" sz="1400" u="none" cap="none" strike="noStrike">
                <a:solidFill>
                  <a:srgbClr val="000000"/>
                </a:solidFill>
                <a:highlight>
                  <a:srgbClr val="D9D9D9"/>
                </a:highlight>
                <a:latin typeface="Arial"/>
                <a:ea typeface="Arial"/>
                <a:cs typeface="Arial"/>
                <a:sym typeface="Arial"/>
              </a:rPr>
              <a:t>= tf.placeholder(shape= [None, ],name="Vt",dtype = tf.float32)</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learn(self):</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00FF00"/>
                </a:highlight>
                <a:latin typeface="Arial"/>
                <a:ea typeface="Arial"/>
                <a:cs typeface="Arial"/>
                <a:sym typeface="Arial"/>
              </a:rPr>
              <a:t>Vt</a:t>
            </a:r>
            <a:r>
              <a:rPr b="0" i="0" lang="zh-TW" sz="1400" u="none" cap="none" strike="noStrike">
                <a:solidFill>
                  <a:srgbClr val="000000"/>
                </a:solidFill>
                <a:highlight>
                  <a:srgbClr val="D9D9D9"/>
                </a:highlight>
                <a:latin typeface="Arial"/>
                <a:ea typeface="Arial"/>
                <a:cs typeface="Arial"/>
                <a:sym typeface="Arial"/>
              </a:rPr>
              <a:t> = self.calculate_Vt(</a:t>
            </a:r>
            <a:r>
              <a:rPr b="0" i="0" lang="zh-TW" sz="1400" u="none" cap="none" strike="noStrike">
                <a:solidFill>
                  <a:srgbClr val="000000"/>
                </a:solidFill>
                <a:highlight>
                  <a:srgbClr val="93C47D"/>
                </a:highlight>
                <a:latin typeface="Arial"/>
                <a:ea typeface="Arial"/>
                <a:cs typeface="Arial"/>
                <a:sym typeface="Arial"/>
              </a:rPr>
              <a:t>self.past_reward</a:t>
            </a:r>
            <a:r>
              <a:rPr b="0" i="0" lang="zh-TW" sz="1400" u="none" cap="none" strike="noStrike">
                <a:solidFill>
                  <a:srgbClr val="000000"/>
                </a:solidFill>
                <a:highlight>
                  <a:srgbClr val="D9D9D9"/>
                </a:highlight>
                <a:latin typeface="Arial"/>
                <a:ea typeface="Arial"/>
                <a:cs typeface="Arial"/>
                <a:sym typeface="Arial"/>
              </a:rPr>
              <a:t>)</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self.sess.run(self.train,</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feed_dict={</a:t>
            </a:r>
            <a:r>
              <a:rPr b="0" i="0" lang="zh-TW" sz="1400" u="none" cap="none" strike="noStrike">
                <a:solidFill>
                  <a:srgbClr val="FFFFFF"/>
                </a:solidFill>
                <a:highlight>
                  <a:srgbClr val="0000FF"/>
                </a:highlight>
                <a:latin typeface="Arial"/>
                <a:ea typeface="Arial"/>
                <a:cs typeface="Arial"/>
                <a:sym typeface="Arial"/>
              </a:rPr>
              <a:t>self.state_input:np.vstack(self.past_state)</a:t>
            </a:r>
            <a:r>
              <a:rPr b="0" i="0" lang="zh-TW" sz="1400" u="none" cap="none" strike="noStrike">
                <a:solidFill>
                  <a:srgbClr val="000000"/>
                </a:solidFill>
                <a:highlight>
                  <a:srgbClr val="D9D9D9"/>
                </a:highlight>
                <a:latin typeface="Arial"/>
                <a:ea typeface="Arial"/>
                <a:cs typeface="Arial"/>
                <a:sym typeface="Arial"/>
              </a:rPr>
              <a:t>,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FF0000"/>
                </a:highlight>
                <a:latin typeface="Arial"/>
                <a:ea typeface="Arial"/>
                <a:cs typeface="Arial"/>
                <a:sym typeface="Arial"/>
              </a:rPr>
              <a:t>self.real_action: np.array(self.past_action)</a:t>
            </a:r>
            <a:r>
              <a:rPr b="0" i="0" lang="zh-TW" sz="1400" u="none" cap="none" strike="noStrike">
                <a:solidFill>
                  <a:srgbClr val="000000"/>
                </a:solidFill>
                <a:highlight>
                  <a:srgbClr val="D9D9D9"/>
                </a:highlight>
                <a:latin typeface="Arial"/>
                <a:ea typeface="Arial"/>
                <a:cs typeface="Arial"/>
                <a:sym typeface="Arial"/>
              </a:rPr>
              <a:t>,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00FF00"/>
                </a:highlight>
                <a:latin typeface="Arial"/>
                <a:ea typeface="Arial"/>
                <a:cs typeface="Arial"/>
                <a:sym typeface="Arial"/>
              </a:rPr>
              <a:t>self.Vt: np.array(Vt)</a:t>
            </a:r>
            <a:r>
              <a:rPr b="0" i="0" lang="zh-TW" sz="1400" u="none" cap="none" strike="noStrike">
                <a:solidFill>
                  <a:srgbClr val="000000"/>
                </a:solidFill>
                <a:highlight>
                  <a:srgbClr val="D9D9D9"/>
                </a:highlight>
                <a:latin typeface="Arial"/>
                <a:ea typeface="Arial"/>
                <a:cs typeface="Arial"/>
                <a:sym typeface="Arial"/>
              </a:rPr>
              <a:t>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#更新完後將記憶庫清空</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self.past_state, self.past_action, self.past_reward = [], [],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grpSp>
        <p:nvGrpSpPr>
          <p:cNvPr id="1392" name="Google Shape;1392;p70"/>
          <p:cNvGrpSpPr/>
          <p:nvPr/>
        </p:nvGrpSpPr>
        <p:grpSpPr>
          <a:xfrm>
            <a:off x="354600" y="2826339"/>
            <a:ext cx="1706399" cy="1149335"/>
            <a:chOff x="5612400" y="921339"/>
            <a:chExt cx="1706399" cy="1149335"/>
          </a:xfrm>
        </p:grpSpPr>
        <p:pic>
          <p:nvPicPr>
            <p:cNvPr id="1393" name="Google Shape;1393;p70"/>
            <p:cNvPicPr preferRelativeResize="0"/>
            <p:nvPr/>
          </p:nvPicPr>
          <p:blipFill rotWithShape="1">
            <a:blip r:embed="rId3">
              <a:alphaModFix/>
            </a:blip>
            <a:srcRect b="0" l="0" r="0" t="0"/>
            <a:stretch/>
          </p:blipFill>
          <p:spPr>
            <a:xfrm>
              <a:off x="5612400" y="921339"/>
              <a:ext cx="1706399" cy="1149335"/>
            </a:xfrm>
            <a:prstGeom prst="rect">
              <a:avLst/>
            </a:prstGeom>
            <a:noFill/>
            <a:ln>
              <a:noFill/>
            </a:ln>
          </p:spPr>
        </p:pic>
        <p:sp>
          <p:nvSpPr>
            <p:cNvPr id="1394" name="Google Shape;1394;p70"/>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sp>
        <p:nvSpPr>
          <p:cNvPr id="1395" name="Google Shape;1395;p70"/>
          <p:cNvSpPr/>
          <p:nvPr/>
        </p:nvSpPr>
        <p:spPr>
          <a:xfrm>
            <a:off x="311700" y="4259725"/>
            <a:ext cx="2615400" cy="837000"/>
          </a:xfrm>
          <a:prstGeom prst="wedgeRectCallout">
            <a:avLst>
              <a:gd fmla="val 58751" name="adj1"/>
              <a:gd fmla="val -163163"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在前面概念有提到我們是利用cross_entropy(action_proba, real_action)*Vt得到Loss來更新神經網路</a:t>
            </a:r>
            <a:endParaRPr b="0" i="0" sz="1400" u="none" cap="none" strike="noStrike">
              <a:solidFill>
                <a:srgbClr val="000000"/>
              </a:solidFill>
              <a:latin typeface="Arial"/>
              <a:ea typeface="Arial"/>
              <a:cs typeface="Arial"/>
              <a:sym typeface="Arial"/>
            </a:endParaRPr>
          </a:p>
        </p:txBody>
      </p:sp>
      <p:cxnSp>
        <p:nvCxnSpPr>
          <p:cNvPr id="1396" name="Google Shape;1396;p70"/>
          <p:cNvCxnSpPr/>
          <p:nvPr/>
        </p:nvCxnSpPr>
        <p:spPr>
          <a:xfrm flipH="1" rot="10800000">
            <a:off x="3190775" y="3099150"/>
            <a:ext cx="5456700" cy="12000"/>
          </a:xfrm>
          <a:prstGeom prst="straightConnector1">
            <a:avLst/>
          </a:prstGeom>
          <a:noFill/>
          <a:ln cap="flat" cmpd="sng" w="19050">
            <a:solidFill>
              <a:srgbClr val="FF0000"/>
            </a:solidFill>
            <a:prstDash val="dash"/>
            <a:round/>
            <a:headEnd len="sm" w="sm" type="none"/>
            <a:tailEnd len="sm" w="sm" type="none"/>
          </a:ln>
        </p:spPr>
      </p:cxnSp>
      <p:grpSp>
        <p:nvGrpSpPr>
          <p:cNvPr id="1397" name="Google Shape;1397;p70"/>
          <p:cNvGrpSpPr/>
          <p:nvPr/>
        </p:nvGrpSpPr>
        <p:grpSpPr>
          <a:xfrm>
            <a:off x="3927425" y="2467425"/>
            <a:ext cx="4294925" cy="301200"/>
            <a:chOff x="3089225" y="2696025"/>
            <a:chExt cx="4294925" cy="301200"/>
          </a:xfrm>
        </p:grpSpPr>
        <p:cxnSp>
          <p:nvCxnSpPr>
            <p:cNvPr id="1398" name="Google Shape;1398;p70"/>
            <p:cNvCxnSpPr/>
            <p:nvPr/>
          </p:nvCxnSpPr>
          <p:spPr>
            <a:xfrm flipH="1" rot="10800000">
              <a:off x="3089225" y="2939225"/>
              <a:ext cx="3596100" cy="15900"/>
            </a:xfrm>
            <a:prstGeom prst="straightConnector1">
              <a:avLst/>
            </a:prstGeom>
            <a:noFill/>
            <a:ln cap="flat" cmpd="sng" w="28575">
              <a:solidFill>
                <a:srgbClr val="000000"/>
              </a:solidFill>
              <a:prstDash val="dash"/>
              <a:round/>
              <a:headEnd len="sm" w="sm" type="none"/>
              <a:tailEnd len="sm" w="sm" type="none"/>
            </a:ln>
          </p:spPr>
        </p:cxnSp>
        <p:sp>
          <p:nvSpPr>
            <p:cNvPr id="1399" name="Google Shape;1399;p70"/>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pic>
        <p:nvPicPr>
          <p:cNvPr id="1400" name="Google Shape;1400;p70"/>
          <p:cNvPicPr preferRelativeResize="0"/>
          <p:nvPr/>
        </p:nvPicPr>
        <p:blipFill rotWithShape="1">
          <a:blip r:embed="rId4">
            <a:alphaModFix/>
          </a:blip>
          <a:srcRect b="0" l="0" r="0" t="0"/>
          <a:stretch/>
        </p:blipFill>
        <p:spPr>
          <a:xfrm>
            <a:off x="662475" y="1270381"/>
            <a:ext cx="1706401" cy="1280794"/>
          </a:xfrm>
          <a:prstGeom prst="rect">
            <a:avLst/>
          </a:prstGeom>
          <a:noFill/>
          <a:ln>
            <a:noFill/>
          </a:ln>
        </p:spPr>
      </p:pic>
      <p:pic>
        <p:nvPicPr>
          <p:cNvPr id="1401" name="Google Shape;1401;p70"/>
          <p:cNvPicPr preferRelativeResize="0"/>
          <p:nvPr/>
        </p:nvPicPr>
        <p:blipFill rotWithShape="1">
          <a:blip r:embed="rId5">
            <a:alphaModFix/>
          </a:blip>
          <a:srcRect b="0" l="0" r="0" t="0"/>
          <a:stretch/>
        </p:blipFill>
        <p:spPr>
          <a:xfrm flipH="1">
            <a:off x="83104" y="1364493"/>
            <a:ext cx="523184" cy="837128"/>
          </a:xfrm>
          <a:prstGeom prst="rect">
            <a:avLst/>
          </a:prstGeom>
          <a:noFill/>
          <a:ln>
            <a:noFill/>
          </a:ln>
        </p:spPr>
      </p:pic>
      <p:sp>
        <p:nvSpPr>
          <p:cNvPr id="1402" name="Google Shape;1402;p70"/>
          <p:cNvSpPr/>
          <p:nvPr/>
        </p:nvSpPr>
        <p:spPr>
          <a:xfrm>
            <a:off x="36125" y="1130400"/>
            <a:ext cx="2325000" cy="14352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71"/>
          <p:cNvSpPr txBox="1"/>
          <p:nvPr/>
        </p:nvSpPr>
        <p:spPr>
          <a:xfrm>
            <a:off x="311700" y="178350"/>
            <a:ext cx="8832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實作- 定義計算Vt的方式</a:t>
            </a:r>
            <a:endParaRPr b="0" i="0" sz="3000" u="none" cap="none" strike="noStrike">
              <a:solidFill>
                <a:srgbClr val="000000"/>
              </a:solidFill>
              <a:latin typeface="Arial"/>
              <a:ea typeface="Arial"/>
              <a:cs typeface="Arial"/>
              <a:sym typeface="Arial"/>
            </a:endParaRPr>
          </a:p>
        </p:txBody>
      </p:sp>
      <p:sp>
        <p:nvSpPr>
          <p:cNvPr id="1408" name="Google Shape;1408;p71"/>
          <p:cNvSpPr txBox="1"/>
          <p:nvPr/>
        </p:nvSpPr>
        <p:spPr>
          <a:xfrm>
            <a:off x="2614800" y="891375"/>
            <a:ext cx="65292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highlight>
                  <a:srgbClr val="E06666"/>
                </a:highlight>
                <a:latin typeface="Arial"/>
                <a:ea typeface="Arial"/>
                <a:cs typeface="Arial"/>
                <a:sym typeface="Arial"/>
              </a:rPr>
              <a:t>class Policy_Gradient: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learn(self):</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00FF00"/>
                </a:highlight>
                <a:latin typeface="Arial"/>
                <a:ea typeface="Arial"/>
                <a:cs typeface="Arial"/>
                <a:sym typeface="Arial"/>
              </a:rPr>
              <a:t>Vt</a:t>
            </a:r>
            <a:r>
              <a:rPr b="0" i="0" lang="zh-TW" sz="1400" u="none" cap="none" strike="noStrike">
                <a:solidFill>
                  <a:srgbClr val="000000"/>
                </a:solidFill>
                <a:highlight>
                  <a:srgbClr val="D9D9D9"/>
                </a:highlight>
                <a:latin typeface="Arial"/>
                <a:ea typeface="Arial"/>
                <a:cs typeface="Arial"/>
                <a:sym typeface="Arial"/>
              </a:rPr>
              <a:t> = self.calculate_Vt(</a:t>
            </a:r>
            <a:r>
              <a:rPr b="0" i="0" lang="zh-TW" sz="1400" u="none" cap="none" strike="noStrike">
                <a:solidFill>
                  <a:srgbClr val="000000"/>
                </a:solidFill>
                <a:highlight>
                  <a:srgbClr val="93C47D"/>
                </a:highlight>
                <a:latin typeface="Arial"/>
                <a:ea typeface="Arial"/>
                <a:cs typeface="Arial"/>
                <a:sym typeface="Arial"/>
              </a:rPr>
              <a:t>self.past_reward</a:t>
            </a:r>
            <a:r>
              <a:rPr b="0" i="0" lang="zh-TW" sz="1400" u="none" cap="none" strike="noStrike">
                <a:solidFill>
                  <a:srgbClr val="000000"/>
                </a:solidFill>
                <a:highlight>
                  <a:srgbClr val="D9D9D9"/>
                </a:highlight>
                <a:latin typeface="Arial"/>
                <a:ea typeface="Arial"/>
                <a:cs typeface="Arial"/>
                <a:sym typeface="Arial"/>
              </a:rPr>
              <a:t>)</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calculate_Vt(self, </a:t>
            </a:r>
            <a:r>
              <a:rPr b="0" i="0" lang="zh-TW" sz="1400" u="none" cap="none" strike="noStrike">
                <a:solidFill>
                  <a:srgbClr val="000000"/>
                </a:solidFill>
                <a:highlight>
                  <a:srgbClr val="93C47D"/>
                </a:highlight>
                <a:latin typeface="Arial"/>
                <a:ea typeface="Arial"/>
                <a:cs typeface="Arial"/>
                <a:sym typeface="Arial"/>
              </a:rPr>
              <a:t>reward</a:t>
            </a:r>
            <a:r>
              <a:rPr b="0" i="0" lang="zh-TW" sz="1400" u="none" cap="none" strike="noStrike">
                <a:solidFill>
                  <a:srgbClr val="000000"/>
                </a:solidFill>
                <a:highlight>
                  <a:srgbClr val="6D9EEB"/>
                </a:highlight>
                <a:latin typeface="Arial"/>
                <a:ea typeface="Arial"/>
                <a:cs typeface="Arial"/>
                <a:sym typeface="Arial"/>
              </a:rPr>
              <a:t>):</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Vt = np.zeros_like(reward, dtype=np.float64)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Vt_temp = 0</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for t in </a:t>
            </a:r>
            <a:r>
              <a:rPr b="0" i="0" lang="zh-TW" sz="1400" u="none" cap="none" strike="noStrike">
                <a:solidFill>
                  <a:srgbClr val="000000"/>
                </a:solidFill>
                <a:highlight>
                  <a:srgbClr val="FFFF00"/>
                </a:highlight>
                <a:latin typeface="Arial"/>
                <a:ea typeface="Arial"/>
                <a:cs typeface="Arial"/>
                <a:sym typeface="Arial"/>
              </a:rPr>
              <a:t>reversed</a:t>
            </a:r>
            <a:r>
              <a:rPr b="0" i="0" lang="zh-TW" sz="1400" u="none" cap="none" strike="noStrike">
                <a:solidFill>
                  <a:srgbClr val="000000"/>
                </a:solidFill>
                <a:highlight>
                  <a:srgbClr val="D9D9D9"/>
                </a:highlight>
                <a:latin typeface="Arial"/>
                <a:ea typeface="Arial"/>
                <a:cs typeface="Arial"/>
                <a:sym typeface="Arial"/>
              </a:rPr>
              <a:t>(range(0, len(reward))):</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Vt_temp = reward[t] + Vt_temp * self.gamma</a:t>
            </a:r>
            <a:endParaRPr b="0" i="0" sz="1400" u="none" cap="none" strike="noStrike">
              <a:solidFill>
                <a:srgbClr val="000000"/>
              </a:solidFill>
              <a:highlight>
                <a:srgbClr val="D9D9D9"/>
              </a:highlight>
              <a:latin typeface="Arial"/>
              <a:ea typeface="Arial"/>
              <a:cs typeface="Arial"/>
              <a:sym typeface="Arial"/>
            </a:endParaRPr>
          </a:p>
          <a:p>
            <a:pPr indent="45720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Vt[t] = Vt_temp</a:t>
            </a:r>
            <a:endParaRPr b="0" i="0" sz="1400" u="none" cap="none" strike="noStrike">
              <a:solidFill>
                <a:srgbClr val="000000"/>
              </a:solidFill>
              <a:highlight>
                <a:srgbClr val="D9D9D9"/>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 將Vt做normalize</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Vt -= np.mean(Vt)</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Vt /= np.std(Vt)</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return </a:t>
            </a:r>
            <a:r>
              <a:rPr b="0" i="0" lang="zh-TW" sz="1400" u="none" cap="none" strike="noStrike">
                <a:solidFill>
                  <a:srgbClr val="000000"/>
                </a:solidFill>
                <a:highlight>
                  <a:srgbClr val="00FF00"/>
                </a:highlight>
                <a:latin typeface="Arial"/>
                <a:ea typeface="Arial"/>
                <a:cs typeface="Arial"/>
                <a:sym typeface="Arial"/>
              </a:rPr>
              <a:t>Vt</a:t>
            </a:r>
            <a:endParaRPr b="0" i="0" sz="1400" u="none" cap="none" strike="noStrike">
              <a:solidFill>
                <a:srgbClr val="000000"/>
              </a:solidFill>
              <a:highlight>
                <a:srgbClr val="00FF00"/>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CCCCC"/>
              </a:highlight>
              <a:latin typeface="Arial"/>
              <a:ea typeface="Arial"/>
              <a:cs typeface="Arial"/>
              <a:sym typeface="Arial"/>
            </a:endParaRPr>
          </a:p>
        </p:txBody>
      </p:sp>
      <p:grpSp>
        <p:nvGrpSpPr>
          <p:cNvPr id="1409" name="Google Shape;1409;p71"/>
          <p:cNvGrpSpPr/>
          <p:nvPr/>
        </p:nvGrpSpPr>
        <p:grpSpPr>
          <a:xfrm>
            <a:off x="354600" y="2826339"/>
            <a:ext cx="1706399" cy="1149335"/>
            <a:chOff x="5612400" y="921339"/>
            <a:chExt cx="1706399" cy="1149335"/>
          </a:xfrm>
        </p:grpSpPr>
        <p:pic>
          <p:nvPicPr>
            <p:cNvPr id="1410" name="Google Shape;1410;p71"/>
            <p:cNvPicPr preferRelativeResize="0"/>
            <p:nvPr/>
          </p:nvPicPr>
          <p:blipFill rotWithShape="1">
            <a:blip r:embed="rId3">
              <a:alphaModFix/>
            </a:blip>
            <a:srcRect b="0" l="0" r="0" t="0"/>
            <a:stretch/>
          </p:blipFill>
          <p:spPr>
            <a:xfrm>
              <a:off x="5612400" y="921339"/>
              <a:ext cx="1706399" cy="1149335"/>
            </a:xfrm>
            <a:prstGeom prst="rect">
              <a:avLst/>
            </a:prstGeom>
            <a:noFill/>
            <a:ln>
              <a:noFill/>
            </a:ln>
          </p:spPr>
        </p:pic>
        <p:sp>
          <p:nvSpPr>
            <p:cNvPr id="1411" name="Google Shape;1411;p71"/>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grpSp>
        <p:nvGrpSpPr>
          <p:cNvPr id="1412" name="Google Shape;1412;p71"/>
          <p:cNvGrpSpPr/>
          <p:nvPr/>
        </p:nvGrpSpPr>
        <p:grpSpPr>
          <a:xfrm>
            <a:off x="5244600" y="1553025"/>
            <a:ext cx="1453750" cy="301200"/>
            <a:chOff x="5854200" y="2696025"/>
            <a:chExt cx="1453750" cy="301200"/>
          </a:xfrm>
        </p:grpSpPr>
        <p:cxnSp>
          <p:nvCxnSpPr>
            <p:cNvPr id="1413" name="Google Shape;1413;p71"/>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1414" name="Google Shape;1414;p71"/>
            <p:cNvSpPr txBox="1"/>
            <p:nvPr/>
          </p:nvSpPr>
          <p:spPr>
            <a:xfrm>
              <a:off x="66695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grpSp>
      <p:grpSp>
        <p:nvGrpSpPr>
          <p:cNvPr id="1415" name="Google Shape;1415;p71"/>
          <p:cNvGrpSpPr/>
          <p:nvPr/>
        </p:nvGrpSpPr>
        <p:grpSpPr>
          <a:xfrm>
            <a:off x="3927425" y="1019625"/>
            <a:ext cx="4294925" cy="301200"/>
            <a:chOff x="3089225" y="2696025"/>
            <a:chExt cx="4294925" cy="301200"/>
          </a:xfrm>
        </p:grpSpPr>
        <p:cxnSp>
          <p:nvCxnSpPr>
            <p:cNvPr id="1416" name="Google Shape;1416;p71"/>
            <p:cNvCxnSpPr/>
            <p:nvPr/>
          </p:nvCxnSpPr>
          <p:spPr>
            <a:xfrm flipH="1" rot="10800000">
              <a:off x="3089225" y="2939225"/>
              <a:ext cx="3596100" cy="15900"/>
            </a:xfrm>
            <a:prstGeom prst="straightConnector1">
              <a:avLst/>
            </a:prstGeom>
            <a:noFill/>
            <a:ln cap="flat" cmpd="sng" w="28575">
              <a:solidFill>
                <a:srgbClr val="000000"/>
              </a:solidFill>
              <a:prstDash val="dash"/>
              <a:round/>
              <a:headEnd len="sm" w="sm" type="none"/>
              <a:tailEnd len="sm" w="sm" type="none"/>
            </a:ln>
          </p:spPr>
        </p:cxnSp>
        <p:sp>
          <p:nvSpPr>
            <p:cNvPr id="1417" name="Google Shape;1417;p71"/>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pic>
        <p:nvPicPr>
          <p:cNvPr id="1418" name="Google Shape;1418;p71"/>
          <p:cNvPicPr preferRelativeResize="0"/>
          <p:nvPr/>
        </p:nvPicPr>
        <p:blipFill rotWithShape="1">
          <a:blip r:embed="rId4">
            <a:alphaModFix/>
          </a:blip>
          <a:srcRect b="0" l="0" r="0" t="0"/>
          <a:stretch/>
        </p:blipFill>
        <p:spPr>
          <a:xfrm>
            <a:off x="662475" y="1270381"/>
            <a:ext cx="1706401" cy="1280794"/>
          </a:xfrm>
          <a:prstGeom prst="rect">
            <a:avLst/>
          </a:prstGeom>
          <a:noFill/>
          <a:ln>
            <a:noFill/>
          </a:ln>
        </p:spPr>
      </p:pic>
      <p:pic>
        <p:nvPicPr>
          <p:cNvPr id="1419" name="Google Shape;1419;p71"/>
          <p:cNvPicPr preferRelativeResize="0"/>
          <p:nvPr/>
        </p:nvPicPr>
        <p:blipFill rotWithShape="1">
          <a:blip r:embed="rId5">
            <a:alphaModFix/>
          </a:blip>
          <a:srcRect b="0" l="0" r="0" t="0"/>
          <a:stretch/>
        </p:blipFill>
        <p:spPr>
          <a:xfrm flipH="1">
            <a:off x="83104" y="1364493"/>
            <a:ext cx="523184" cy="837128"/>
          </a:xfrm>
          <a:prstGeom prst="rect">
            <a:avLst/>
          </a:prstGeom>
          <a:noFill/>
          <a:ln>
            <a:noFill/>
          </a:ln>
        </p:spPr>
      </p:pic>
      <p:grpSp>
        <p:nvGrpSpPr>
          <p:cNvPr id="1420" name="Google Shape;1420;p71"/>
          <p:cNvGrpSpPr/>
          <p:nvPr/>
        </p:nvGrpSpPr>
        <p:grpSpPr>
          <a:xfrm>
            <a:off x="2570972" y="1491264"/>
            <a:ext cx="578967" cy="2552043"/>
            <a:chOff x="2252550" y="1539750"/>
            <a:chExt cx="2442900" cy="2652300"/>
          </a:xfrm>
        </p:grpSpPr>
        <p:cxnSp>
          <p:nvCxnSpPr>
            <p:cNvPr id="1421" name="Google Shape;1421;p71"/>
            <p:cNvCxnSpPr/>
            <p:nvPr/>
          </p:nvCxnSpPr>
          <p:spPr>
            <a:xfrm flipH="1" rot="10800000">
              <a:off x="2252550" y="1539750"/>
              <a:ext cx="2442900" cy="2100"/>
            </a:xfrm>
            <a:prstGeom prst="straightConnector1">
              <a:avLst/>
            </a:prstGeom>
            <a:noFill/>
            <a:ln cap="flat" cmpd="sng" w="28575">
              <a:solidFill>
                <a:srgbClr val="0000FF"/>
              </a:solidFill>
              <a:prstDash val="solid"/>
              <a:round/>
              <a:headEnd len="sm" w="sm" type="none"/>
              <a:tailEnd len="med" w="med" type="stealth"/>
            </a:ln>
          </p:spPr>
        </p:cxnSp>
        <p:cxnSp>
          <p:nvCxnSpPr>
            <p:cNvPr id="1422" name="Google Shape;1422;p71"/>
            <p:cNvCxnSpPr/>
            <p:nvPr/>
          </p:nvCxnSpPr>
          <p:spPr>
            <a:xfrm>
              <a:off x="2252550" y="1541850"/>
              <a:ext cx="12000" cy="2650200"/>
            </a:xfrm>
            <a:prstGeom prst="straightConnector1">
              <a:avLst/>
            </a:prstGeom>
            <a:noFill/>
            <a:ln cap="flat" cmpd="sng" w="28575">
              <a:solidFill>
                <a:srgbClr val="0000FF"/>
              </a:solidFill>
              <a:prstDash val="solid"/>
              <a:round/>
              <a:headEnd len="sm" w="sm" type="none"/>
              <a:tailEnd len="sm" w="sm" type="none"/>
            </a:ln>
          </p:spPr>
        </p:cxnSp>
        <p:cxnSp>
          <p:nvCxnSpPr>
            <p:cNvPr id="1423" name="Google Shape;1423;p71"/>
            <p:cNvCxnSpPr/>
            <p:nvPr/>
          </p:nvCxnSpPr>
          <p:spPr>
            <a:xfrm flipH="1" rot="10800000">
              <a:off x="2252550" y="4187225"/>
              <a:ext cx="2314500" cy="3600"/>
            </a:xfrm>
            <a:prstGeom prst="straightConnector1">
              <a:avLst/>
            </a:prstGeom>
            <a:noFill/>
            <a:ln cap="flat" cmpd="sng" w="28575">
              <a:solidFill>
                <a:srgbClr val="0000FF"/>
              </a:solidFill>
              <a:prstDash val="solid"/>
              <a:round/>
              <a:headEnd len="sm" w="sm" type="none"/>
              <a:tailEnd len="sm" w="sm" type="none"/>
            </a:ln>
          </p:spPr>
        </p:cxnSp>
      </p:grpSp>
      <p:grpSp>
        <p:nvGrpSpPr>
          <p:cNvPr id="1424" name="Google Shape;1424;p71"/>
          <p:cNvGrpSpPr/>
          <p:nvPr/>
        </p:nvGrpSpPr>
        <p:grpSpPr>
          <a:xfrm>
            <a:off x="3119575" y="2404350"/>
            <a:ext cx="6024375" cy="2535675"/>
            <a:chOff x="3119575" y="2404350"/>
            <a:chExt cx="6024375" cy="2535675"/>
          </a:xfrm>
        </p:grpSpPr>
        <p:sp>
          <p:nvSpPr>
            <p:cNvPr id="1425" name="Google Shape;1425;p71"/>
            <p:cNvSpPr txBox="1"/>
            <p:nvPr/>
          </p:nvSpPr>
          <p:spPr>
            <a:xfrm>
              <a:off x="5424250" y="3825225"/>
              <a:ext cx="35016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V</a:t>
              </a:r>
              <a:r>
                <a:rPr b="0" i="0" lang="zh-TW" sz="1200" u="none" cap="none" strike="noStrike">
                  <a:solidFill>
                    <a:srgbClr val="FF00FF"/>
                  </a:solidFill>
                  <a:latin typeface="Arial"/>
                  <a:ea typeface="Arial"/>
                  <a:cs typeface="Arial"/>
                  <a:sym typeface="Arial"/>
                </a:rPr>
                <a:t>3</a:t>
              </a:r>
              <a:r>
                <a:rPr b="0" i="0" lang="zh-TW" sz="1800" u="none" cap="none" strike="noStrike">
                  <a:solidFill>
                    <a:srgbClr val="FF00FF"/>
                  </a:solidFill>
                  <a:latin typeface="Arial"/>
                  <a:ea typeface="Arial"/>
                  <a:cs typeface="Arial"/>
                  <a:sym typeface="Arial"/>
                </a:rPr>
                <a:t> = Reward + gamma*V</a:t>
              </a:r>
              <a:r>
                <a:rPr b="0" i="0" lang="zh-TW" sz="1200" u="none" cap="none" strike="noStrike">
                  <a:solidFill>
                    <a:srgbClr val="FF00FF"/>
                  </a:solidFill>
                  <a:latin typeface="Arial"/>
                  <a:ea typeface="Arial"/>
                  <a:cs typeface="Arial"/>
                  <a:sym typeface="Arial"/>
                </a:rPr>
                <a:t>4</a:t>
              </a:r>
              <a:endParaRPr b="0" i="0" sz="1200" u="none" cap="none" strike="noStrike">
                <a:solidFill>
                  <a:srgbClr val="FF00FF"/>
                </a:solidFill>
                <a:latin typeface="Arial"/>
                <a:ea typeface="Arial"/>
                <a:cs typeface="Arial"/>
                <a:sym typeface="Arial"/>
              </a:endParaRPr>
            </a:p>
          </p:txBody>
        </p:sp>
        <p:sp>
          <p:nvSpPr>
            <p:cNvPr id="1426" name="Google Shape;1426;p71"/>
            <p:cNvSpPr txBox="1"/>
            <p:nvPr/>
          </p:nvSpPr>
          <p:spPr>
            <a:xfrm>
              <a:off x="5424250" y="4206225"/>
              <a:ext cx="37197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V</a:t>
              </a:r>
              <a:r>
                <a:rPr b="0" i="0" lang="zh-TW" sz="1200" u="none" cap="none" strike="noStrike">
                  <a:solidFill>
                    <a:srgbClr val="FF00FF"/>
                  </a:solidFill>
                  <a:latin typeface="Arial"/>
                  <a:ea typeface="Arial"/>
                  <a:cs typeface="Arial"/>
                  <a:sym typeface="Arial"/>
                </a:rPr>
                <a:t>k</a:t>
              </a:r>
              <a:r>
                <a:rPr b="0" i="0" lang="zh-TW" sz="1800" u="none" cap="none" strike="noStrike">
                  <a:solidFill>
                    <a:srgbClr val="FF00FF"/>
                  </a:solidFill>
                  <a:latin typeface="Arial"/>
                  <a:ea typeface="Arial"/>
                  <a:cs typeface="Arial"/>
                  <a:sym typeface="Arial"/>
                </a:rPr>
                <a:t> = Reward + gamma*V</a:t>
              </a:r>
              <a:r>
                <a:rPr b="0" i="0" lang="zh-TW" sz="1200" u="none" cap="none" strike="noStrike">
                  <a:solidFill>
                    <a:srgbClr val="FF00FF"/>
                  </a:solidFill>
                  <a:latin typeface="Arial"/>
                  <a:ea typeface="Arial"/>
                  <a:cs typeface="Arial"/>
                  <a:sym typeface="Arial"/>
                </a:rPr>
                <a:t>k+1</a:t>
              </a:r>
              <a:endParaRPr b="0" i="0" sz="1200" u="none" cap="none" strike="noStrike">
                <a:solidFill>
                  <a:srgbClr val="FF00FF"/>
                </a:solidFill>
                <a:latin typeface="Arial"/>
                <a:ea typeface="Arial"/>
                <a:cs typeface="Arial"/>
                <a:sym typeface="Arial"/>
              </a:endParaRPr>
            </a:p>
          </p:txBody>
        </p:sp>
        <p:sp>
          <p:nvSpPr>
            <p:cNvPr id="1427" name="Google Shape;1427;p71"/>
            <p:cNvSpPr txBox="1"/>
            <p:nvPr/>
          </p:nvSpPr>
          <p:spPr>
            <a:xfrm>
              <a:off x="5424250" y="4587225"/>
              <a:ext cx="25080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V</a:t>
              </a:r>
              <a:r>
                <a:rPr b="0" i="0" lang="zh-TW" sz="1200" u="none" cap="none" strike="noStrike">
                  <a:solidFill>
                    <a:srgbClr val="FF00FF"/>
                  </a:solidFill>
                  <a:latin typeface="Arial"/>
                  <a:ea typeface="Arial"/>
                  <a:cs typeface="Arial"/>
                  <a:sym typeface="Arial"/>
                </a:rPr>
                <a:t>n</a:t>
              </a:r>
              <a:r>
                <a:rPr b="0" i="0" lang="zh-TW" sz="1800" u="none" cap="none" strike="noStrike">
                  <a:solidFill>
                    <a:srgbClr val="FF00FF"/>
                  </a:solidFill>
                  <a:latin typeface="Arial"/>
                  <a:ea typeface="Arial"/>
                  <a:cs typeface="Arial"/>
                  <a:sym typeface="Arial"/>
                </a:rPr>
                <a:t> = Reward</a:t>
              </a:r>
              <a:endParaRPr b="0" i="0" sz="1800" u="none" cap="none" strike="noStrike">
                <a:solidFill>
                  <a:srgbClr val="FF00FF"/>
                </a:solidFill>
                <a:latin typeface="Arial"/>
                <a:ea typeface="Arial"/>
                <a:cs typeface="Arial"/>
                <a:sym typeface="Arial"/>
              </a:endParaRPr>
            </a:p>
          </p:txBody>
        </p:sp>
        <p:sp>
          <p:nvSpPr>
            <p:cNvPr id="1428" name="Google Shape;1428;p71"/>
            <p:cNvSpPr txBox="1"/>
            <p:nvPr/>
          </p:nvSpPr>
          <p:spPr>
            <a:xfrm>
              <a:off x="5424250" y="3977625"/>
              <a:ext cx="25080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a:t>
              </a:r>
              <a:endParaRPr b="0" i="0" sz="1800" u="none" cap="none" strike="noStrike">
                <a:solidFill>
                  <a:srgbClr val="FF00FF"/>
                </a:solidFill>
                <a:latin typeface="Arial"/>
                <a:ea typeface="Arial"/>
                <a:cs typeface="Arial"/>
                <a:sym typeface="Arial"/>
              </a:endParaRPr>
            </a:p>
          </p:txBody>
        </p:sp>
        <p:sp>
          <p:nvSpPr>
            <p:cNvPr id="1429" name="Google Shape;1429;p71"/>
            <p:cNvSpPr txBox="1"/>
            <p:nvPr/>
          </p:nvSpPr>
          <p:spPr>
            <a:xfrm>
              <a:off x="5424250" y="4358625"/>
              <a:ext cx="25080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a:t>
              </a:r>
              <a:endParaRPr b="0" i="0" sz="1800" u="none" cap="none" strike="noStrike">
                <a:solidFill>
                  <a:srgbClr val="FF00FF"/>
                </a:solidFill>
                <a:latin typeface="Arial"/>
                <a:ea typeface="Arial"/>
                <a:cs typeface="Arial"/>
                <a:sym typeface="Arial"/>
              </a:endParaRPr>
            </a:p>
          </p:txBody>
        </p:sp>
        <p:sp>
          <p:nvSpPr>
            <p:cNvPr id="1430" name="Google Shape;1430;p71"/>
            <p:cNvSpPr txBox="1"/>
            <p:nvPr/>
          </p:nvSpPr>
          <p:spPr>
            <a:xfrm>
              <a:off x="5424250" y="3520425"/>
              <a:ext cx="35016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V</a:t>
              </a:r>
              <a:r>
                <a:rPr b="0" i="0" lang="zh-TW" sz="1200" u="none" cap="none" strike="noStrike">
                  <a:solidFill>
                    <a:srgbClr val="FF00FF"/>
                  </a:solidFill>
                  <a:latin typeface="Arial"/>
                  <a:ea typeface="Arial"/>
                  <a:cs typeface="Arial"/>
                  <a:sym typeface="Arial"/>
                </a:rPr>
                <a:t>2</a:t>
              </a:r>
              <a:r>
                <a:rPr b="0" i="0" lang="zh-TW" sz="1800" u="none" cap="none" strike="noStrike">
                  <a:solidFill>
                    <a:srgbClr val="FF00FF"/>
                  </a:solidFill>
                  <a:latin typeface="Arial"/>
                  <a:ea typeface="Arial"/>
                  <a:cs typeface="Arial"/>
                  <a:sym typeface="Arial"/>
                </a:rPr>
                <a:t> = Reward + gamma*V</a:t>
              </a:r>
              <a:r>
                <a:rPr b="0" i="0" lang="zh-TW" sz="1200" u="none" cap="none" strike="noStrike">
                  <a:solidFill>
                    <a:srgbClr val="FF00FF"/>
                  </a:solidFill>
                  <a:latin typeface="Arial"/>
                  <a:ea typeface="Arial"/>
                  <a:cs typeface="Arial"/>
                  <a:sym typeface="Arial"/>
                </a:rPr>
                <a:t>3</a:t>
              </a:r>
              <a:endParaRPr b="0" i="0" sz="1200" u="none" cap="none" strike="noStrike">
                <a:solidFill>
                  <a:srgbClr val="FF00FF"/>
                </a:solidFill>
                <a:latin typeface="Arial"/>
                <a:ea typeface="Arial"/>
                <a:cs typeface="Arial"/>
                <a:sym typeface="Arial"/>
              </a:endParaRPr>
            </a:p>
          </p:txBody>
        </p:sp>
        <p:sp>
          <p:nvSpPr>
            <p:cNvPr id="1431" name="Google Shape;1431;p71"/>
            <p:cNvSpPr txBox="1"/>
            <p:nvPr/>
          </p:nvSpPr>
          <p:spPr>
            <a:xfrm>
              <a:off x="5424250" y="3215625"/>
              <a:ext cx="3501600" cy="35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FF"/>
                  </a:solidFill>
                  <a:latin typeface="Arial"/>
                  <a:ea typeface="Arial"/>
                  <a:cs typeface="Arial"/>
                  <a:sym typeface="Arial"/>
                </a:rPr>
                <a:t>V</a:t>
              </a:r>
              <a:r>
                <a:rPr b="0" i="0" lang="zh-TW" sz="1200" u="none" cap="none" strike="noStrike">
                  <a:solidFill>
                    <a:srgbClr val="FF00FF"/>
                  </a:solidFill>
                  <a:latin typeface="Arial"/>
                  <a:ea typeface="Arial"/>
                  <a:cs typeface="Arial"/>
                  <a:sym typeface="Arial"/>
                </a:rPr>
                <a:t>1</a:t>
              </a:r>
              <a:r>
                <a:rPr b="0" i="0" lang="zh-TW" sz="1800" u="none" cap="none" strike="noStrike">
                  <a:solidFill>
                    <a:srgbClr val="FF00FF"/>
                  </a:solidFill>
                  <a:latin typeface="Arial"/>
                  <a:ea typeface="Arial"/>
                  <a:cs typeface="Arial"/>
                  <a:sym typeface="Arial"/>
                </a:rPr>
                <a:t> = Reward + gamma*V</a:t>
              </a:r>
              <a:r>
                <a:rPr b="0" i="0" lang="zh-TW" sz="1200" u="none" cap="none" strike="noStrike">
                  <a:solidFill>
                    <a:srgbClr val="FF00FF"/>
                  </a:solidFill>
                  <a:latin typeface="Arial"/>
                  <a:ea typeface="Arial"/>
                  <a:cs typeface="Arial"/>
                  <a:sym typeface="Arial"/>
                </a:rPr>
                <a:t>2</a:t>
              </a:r>
              <a:endParaRPr b="0" i="0" sz="1200" u="none" cap="none" strike="noStrike">
                <a:solidFill>
                  <a:srgbClr val="FF00FF"/>
                </a:solidFill>
                <a:latin typeface="Arial"/>
                <a:ea typeface="Arial"/>
                <a:cs typeface="Arial"/>
                <a:sym typeface="Arial"/>
              </a:endParaRPr>
            </a:p>
          </p:txBody>
        </p:sp>
        <p:sp>
          <p:nvSpPr>
            <p:cNvPr id="1432" name="Google Shape;1432;p71"/>
            <p:cNvSpPr/>
            <p:nvPr/>
          </p:nvSpPr>
          <p:spPr>
            <a:xfrm rot="10800000">
              <a:off x="5138500" y="3782600"/>
              <a:ext cx="301200" cy="352800"/>
            </a:xfrm>
            <a:prstGeom prst="curvedLeftArrow">
              <a:avLst>
                <a:gd fmla="val 25000" name="adj1"/>
                <a:gd fmla="val 50000" name="adj2"/>
                <a:gd fmla="val 25000" name="adj3"/>
              </a:avLst>
            </a:prstGeom>
            <a:solidFill>
              <a:srgbClr val="FF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71"/>
            <p:cNvSpPr/>
            <p:nvPr/>
          </p:nvSpPr>
          <p:spPr>
            <a:xfrm rot="10800000">
              <a:off x="5138500" y="3401600"/>
              <a:ext cx="301200" cy="352800"/>
            </a:xfrm>
            <a:prstGeom prst="curvedLeftArrow">
              <a:avLst>
                <a:gd fmla="val 25000" name="adj1"/>
                <a:gd fmla="val 50000" name="adj2"/>
                <a:gd fmla="val 25000" name="adj3"/>
              </a:avLst>
            </a:prstGeom>
            <a:solidFill>
              <a:srgbClr val="FF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71"/>
            <p:cNvSpPr/>
            <p:nvPr/>
          </p:nvSpPr>
          <p:spPr>
            <a:xfrm rot="10800000">
              <a:off x="5138500" y="4544600"/>
              <a:ext cx="301200" cy="352800"/>
            </a:xfrm>
            <a:prstGeom prst="curvedLeftArrow">
              <a:avLst>
                <a:gd fmla="val 25000" name="adj1"/>
                <a:gd fmla="val 50000" name="adj2"/>
                <a:gd fmla="val 25000" name="adj3"/>
              </a:avLst>
            </a:prstGeom>
            <a:solidFill>
              <a:srgbClr val="FF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71"/>
            <p:cNvSpPr/>
            <p:nvPr/>
          </p:nvSpPr>
          <p:spPr>
            <a:xfrm rot="10800000">
              <a:off x="5138500" y="4163600"/>
              <a:ext cx="301200" cy="352800"/>
            </a:xfrm>
            <a:prstGeom prst="curvedLeftArrow">
              <a:avLst>
                <a:gd fmla="val 25000" name="adj1"/>
                <a:gd fmla="val 50000" name="adj2"/>
                <a:gd fmla="val 25000" name="adj3"/>
              </a:avLst>
            </a:prstGeom>
            <a:solidFill>
              <a:srgbClr val="FF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71"/>
            <p:cNvSpPr/>
            <p:nvPr/>
          </p:nvSpPr>
          <p:spPr>
            <a:xfrm>
              <a:off x="3119575" y="2404350"/>
              <a:ext cx="4078200" cy="786900"/>
            </a:xfrm>
            <a:prstGeom prst="rect">
              <a:avLst/>
            </a:prstGeom>
            <a:noFill/>
            <a:ln cap="flat" cmpd="sng" w="28575">
              <a:solidFill>
                <a:srgbClr val="FF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7" name="Google Shape;1437;p71"/>
          <p:cNvSpPr/>
          <p:nvPr/>
        </p:nvSpPr>
        <p:spPr>
          <a:xfrm>
            <a:off x="3119575" y="3393500"/>
            <a:ext cx="1536900" cy="4980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72"/>
          <p:cNvSpPr txBox="1"/>
          <p:nvPr/>
        </p:nvSpPr>
        <p:spPr>
          <a:xfrm>
            <a:off x="311700" y="178350"/>
            <a:ext cx="92895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Policy Gradient 實作- 儲存和回復model參數</a:t>
            </a:r>
            <a:endParaRPr b="0" i="0" sz="3000" u="none" cap="none" strike="noStrike">
              <a:solidFill>
                <a:srgbClr val="000000"/>
              </a:solidFill>
              <a:latin typeface="Arial"/>
              <a:ea typeface="Arial"/>
              <a:cs typeface="Arial"/>
              <a:sym typeface="Arial"/>
            </a:endParaRPr>
          </a:p>
        </p:txBody>
      </p:sp>
      <p:sp>
        <p:nvSpPr>
          <p:cNvPr id="1443" name="Google Shape;1443;p72"/>
          <p:cNvSpPr txBox="1"/>
          <p:nvPr/>
        </p:nvSpPr>
        <p:spPr>
          <a:xfrm>
            <a:off x="2614800" y="891375"/>
            <a:ext cx="6986400" cy="42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TW" sz="1400" u="none" cap="none" strike="noStrike">
                <a:solidFill>
                  <a:srgbClr val="000000"/>
                </a:solidFill>
                <a:highlight>
                  <a:srgbClr val="E06666"/>
                </a:highlight>
                <a:latin typeface="Arial"/>
                <a:ea typeface="Arial"/>
                <a:cs typeface="Arial"/>
                <a:sym typeface="Arial"/>
              </a:rPr>
              <a:t>class Policy_Gradient: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highlight>
                <a:srgbClr val="CCCCCC"/>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CCCCCC"/>
                </a:highlight>
                <a:latin typeface="Arial"/>
                <a:ea typeface="Arial"/>
                <a:cs typeface="Arial"/>
                <a:sym typeface="Arial"/>
              </a:rPr>
              <a:t>self.sess = tf.Session() </a:t>
            </a:r>
            <a:r>
              <a:rPr b="0" i="0" lang="zh-TW" sz="1400" u="none" cap="none" strike="noStrike">
                <a:solidFill>
                  <a:srgbClr val="000000"/>
                </a:solidFill>
                <a:latin typeface="Arial"/>
                <a:ea typeface="Arial"/>
                <a:cs typeface="Arial"/>
                <a:sym typeface="Arial"/>
              </a:rPr>
              <a:t>#宣告session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model_save(self, model_name):</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 = tf.train.Saver()</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saver.save(self.sess, "saved_models/{}.ckpt".format(model_name))</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model_restore(self, model_name):</a:t>
            </a:r>
            <a:endParaRPr b="0" i="0" sz="1400" u="none" cap="none" strike="noStrike">
              <a:solidFill>
                <a:srgbClr val="000000"/>
              </a:solidFill>
              <a:highlight>
                <a:srgbClr val="6D9EEB"/>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 = tf.train.Saver()</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D9D9D9"/>
                </a:highlight>
                <a:latin typeface="Arial"/>
                <a:ea typeface="Arial"/>
                <a:cs typeface="Arial"/>
                <a:sym typeface="Arial"/>
              </a:rPr>
              <a:t>saver.restore(self.sess, "saved_models/{}.ckpt".format(model_name))</a:t>
            </a:r>
            <a:endParaRPr b="0" i="0" sz="1400" u="none" cap="none" strike="noStrike">
              <a:solidFill>
                <a:srgbClr val="000000"/>
              </a:solidFill>
              <a:highlight>
                <a:srgbClr val="D9D9D9"/>
              </a:highlight>
              <a:latin typeface="Arial"/>
              <a:ea typeface="Arial"/>
              <a:cs typeface="Arial"/>
              <a:sym typeface="Arial"/>
            </a:endParaRPr>
          </a:p>
          <a:p>
            <a:pPr indent="45720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D9D9D9"/>
              </a:highlight>
              <a:latin typeface="Arial"/>
              <a:ea typeface="Arial"/>
              <a:cs typeface="Arial"/>
              <a:sym typeface="Arial"/>
            </a:endParaRPr>
          </a:p>
        </p:txBody>
      </p:sp>
      <p:grpSp>
        <p:nvGrpSpPr>
          <p:cNvPr id="1444" name="Google Shape;1444;p72"/>
          <p:cNvGrpSpPr/>
          <p:nvPr/>
        </p:nvGrpSpPr>
        <p:grpSpPr>
          <a:xfrm>
            <a:off x="5701800" y="1476825"/>
            <a:ext cx="1529950" cy="301200"/>
            <a:chOff x="5854200" y="2696025"/>
            <a:chExt cx="1529950" cy="301200"/>
          </a:xfrm>
        </p:grpSpPr>
        <p:cxnSp>
          <p:nvCxnSpPr>
            <p:cNvPr id="1445" name="Google Shape;1445;p72"/>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1446" name="Google Shape;1446;p72"/>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grpSp>
      <p:grpSp>
        <p:nvGrpSpPr>
          <p:cNvPr id="1447" name="Google Shape;1447;p72"/>
          <p:cNvGrpSpPr/>
          <p:nvPr/>
        </p:nvGrpSpPr>
        <p:grpSpPr>
          <a:xfrm>
            <a:off x="5930400" y="2238825"/>
            <a:ext cx="1529950" cy="301200"/>
            <a:chOff x="5854200" y="2696025"/>
            <a:chExt cx="1529950" cy="301200"/>
          </a:xfrm>
        </p:grpSpPr>
        <p:cxnSp>
          <p:nvCxnSpPr>
            <p:cNvPr id="1448" name="Google Shape;1448;p72"/>
            <p:cNvCxnSpPr/>
            <p:nvPr/>
          </p:nvCxnSpPr>
          <p:spPr>
            <a:xfrm>
              <a:off x="5854200" y="2939150"/>
              <a:ext cx="831300" cy="0"/>
            </a:xfrm>
            <a:prstGeom prst="straightConnector1">
              <a:avLst/>
            </a:prstGeom>
            <a:noFill/>
            <a:ln cap="flat" cmpd="sng" w="28575">
              <a:solidFill>
                <a:srgbClr val="000000"/>
              </a:solidFill>
              <a:prstDash val="dash"/>
              <a:round/>
              <a:headEnd len="sm" w="sm" type="none"/>
              <a:tailEnd len="sm" w="sm" type="none"/>
            </a:ln>
          </p:spPr>
        </p:cxnSp>
        <p:sp>
          <p:nvSpPr>
            <p:cNvPr id="1449" name="Google Shape;1449;p72"/>
            <p:cNvSpPr txBox="1"/>
            <p:nvPr/>
          </p:nvSpPr>
          <p:spPr>
            <a:xfrm>
              <a:off x="6745750" y="2696025"/>
              <a:ext cx="638400" cy="3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grpSp>
      <p:grpSp>
        <p:nvGrpSpPr>
          <p:cNvPr id="1450" name="Google Shape;1450;p72"/>
          <p:cNvGrpSpPr/>
          <p:nvPr/>
        </p:nvGrpSpPr>
        <p:grpSpPr>
          <a:xfrm>
            <a:off x="354600" y="2826339"/>
            <a:ext cx="1706399" cy="1149335"/>
            <a:chOff x="5612400" y="921339"/>
            <a:chExt cx="1706399" cy="1149335"/>
          </a:xfrm>
        </p:grpSpPr>
        <p:pic>
          <p:nvPicPr>
            <p:cNvPr id="1451" name="Google Shape;1451;p72"/>
            <p:cNvPicPr preferRelativeResize="0"/>
            <p:nvPr/>
          </p:nvPicPr>
          <p:blipFill rotWithShape="1">
            <a:blip r:embed="rId3">
              <a:alphaModFix/>
            </a:blip>
            <a:srcRect b="0" l="0" r="0" t="0"/>
            <a:stretch/>
          </p:blipFill>
          <p:spPr>
            <a:xfrm>
              <a:off x="5612400" y="921339"/>
              <a:ext cx="1706399" cy="1149335"/>
            </a:xfrm>
            <a:prstGeom prst="rect">
              <a:avLst/>
            </a:prstGeom>
            <a:noFill/>
            <a:ln>
              <a:noFill/>
            </a:ln>
          </p:spPr>
        </p:pic>
        <p:sp>
          <p:nvSpPr>
            <p:cNvPr id="1452" name="Google Shape;1452;p72"/>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pic>
        <p:nvPicPr>
          <p:cNvPr id="1453" name="Google Shape;1453;p72"/>
          <p:cNvPicPr preferRelativeResize="0"/>
          <p:nvPr/>
        </p:nvPicPr>
        <p:blipFill rotWithShape="1">
          <a:blip r:embed="rId4">
            <a:alphaModFix/>
          </a:blip>
          <a:srcRect b="0" l="0" r="0" t="0"/>
          <a:stretch/>
        </p:blipFill>
        <p:spPr>
          <a:xfrm>
            <a:off x="662475" y="1270381"/>
            <a:ext cx="1706401" cy="1280794"/>
          </a:xfrm>
          <a:prstGeom prst="rect">
            <a:avLst/>
          </a:prstGeom>
          <a:noFill/>
          <a:ln>
            <a:noFill/>
          </a:ln>
        </p:spPr>
      </p:pic>
      <p:pic>
        <p:nvPicPr>
          <p:cNvPr id="1454" name="Google Shape;1454;p72"/>
          <p:cNvPicPr preferRelativeResize="0"/>
          <p:nvPr/>
        </p:nvPicPr>
        <p:blipFill rotWithShape="1">
          <a:blip r:embed="rId5">
            <a:alphaModFix/>
          </a:blip>
          <a:srcRect b="0" l="0" r="0" t="0"/>
          <a:stretch/>
        </p:blipFill>
        <p:spPr>
          <a:xfrm flipH="1">
            <a:off x="83104" y="1364493"/>
            <a:ext cx="523184" cy="8371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nvSpPr>
        <p:spPr>
          <a:xfrm>
            <a:off x="3879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Q-Learning 應用</a:t>
            </a:r>
            <a:endParaRPr b="0" i="0" sz="3000" u="none" cap="none" strike="noStrike">
              <a:solidFill>
                <a:srgbClr val="000000"/>
              </a:solidFill>
              <a:latin typeface="Arial"/>
              <a:ea typeface="Arial"/>
              <a:cs typeface="Arial"/>
              <a:sym typeface="Arial"/>
            </a:endParaRPr>
          </a:p>
        </p:txBody>
      </p:sp>
      <p:pic>
        <p:nvPicPr>
          <p:cNvPr id="123" name="Google Shape;123;p19" title="2-002-Q-Learning-App.mov">
            <a:hlinkClick r:id="rId3"/>
          </p:cNvPr>
          <p:cNvPicPr preferRelativeResize="0"/>
          <p:nvPr/>
        </p:nvPicPr>
        <p:blipFill rotWithShape="1">
          <a:blip r:embed="rId4">
            <a:alphaModFix/>
          </a:blip>
          <a:srcRect b="0" l="0" r="0" t="0"/>
          <a:stretch/>
        </p:blipFill>
        <p:spPr>
          <a:xfrm>
            <a:off x="2362200" y="1008119"/>
            <a:ext cx="4572000" cy="3429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7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It’s Your Turn</a:t>
            </a:r>
            <a:endParaRPr b="0" i="0" sz="3000" u="none" cap="none" strike="noStrike">
              <a:solidFill>
                <a:srgbClr val="000000"/>
              </a:solidFill>
              <a:latin typeface="Arial"/>
              <a:ea typeface="Arial"/>
              <a:cs typeface="Arial"/>
              <a:sym typeface="Arial"/>
            </a:endParaRPr>
          </a:p>
        </p:txBody>
      </p:sp>
      <p:grpSp>
        <p:nvGrpSpPr>
          <p:cNvPr id="1460" name="Google Shape;1460;p73"/>
          <p:cNvGrpSpPr/>
          <p:nvPr/>
        </p:nvGrpSpPr>
        <p:grpSpPr>
          <a:xfrm>
            <a:off x="304800" y="3915214"/>
            <a:ext cx="1706399" cy="1149335"/>
            <a:chOff x="5688600" y="921339"/>
            <a:chExt cx="1706399" cy="1149335"/>
          </a:xfrm>
        </p:grpSpPr>
        <p:pic>
          <p:nvPicPr>
            <p:cNvPr id="1461" name="Google Shape;1461;p73"/>
            <p:cNvPicPr preferRelativeResize="0"/>
            <p:nvPr/>
          </p:nvPicPr>
          <p:blipFill rotWithShape="1">
            <a:blip r:embed="rId3">
              <a:alphaModFix/>
            </a:blip>
            <a:srcRect b="0" l="0" r="0" t="0"/>
            <a:stretch/>
          </p:blipFill>
          <p:spPr>
            <a:xfrm>
              <a:off x="5688600" y="921339"/>
              <a:ext cx="1706399" cy="1149335"/>
            </a:xfrm>
            <a:prstGeom prst="rect">
              <a:avLst/>
            </a:prstGeom>
            <a:noFill/>
            <a:ln>
              <a:noFill/>
            </a:ln>
          </p:spPr>
        </p:pic>
        <p:sp>
          <p:nvSpPr>
            <p:cNvPr id="1462" name="Google Shape;1462;p73"/>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pic>
        <p:nvPicPr>
          <p:cNvPr id="1463" name="Google Shape;1463;p73"/>
          <p:cNvPicPr preferRelativeResize="0"/>
          <p:nvPr/>
        </p:nvPicPr>
        <p:blipFill rotWithShape="1">
          <a:blip r:embed="rId4">
            <a:alphaModFix/>
          </a:blip>
          <a:srcRect b="0" l="0" r="0" t="0"/>
          <a:stretch/>
        </p:blipFill>
        <p:spPr>
          <a:xfrm flipH="1">
            <a:off x="755929" y="2917243"/>
            <a:ext cx="523184" cy="837128"/>
          </a:xfrm>
          <a:prstGeom prst="rect">
            <a:avLst/>
          </a:prstGeom>
          <a:noFill/>
          <a:ln>
            <a:noFill/>
          </a:ln>
        </p:spPr>
      </p:pic>
      <p:sp>
        <p:nvSpPr>
          <p:cNvPr id="1464" name="Google Shape;1464;p73"/>
          <p:cNvSpPr/>
          <p:nvPr/>
        </p:nvSpPr>
        <p:spPr>
          <a:xfrm>
            <a:off x="4871625" y="3754375"/>
            <a:ext cx="3960600" cy="1149300"/>
          </a:xfrm>
          <a:prstGeom prst="wedgeRectCallout">
            <a:avLst>
              <a:gd fmla="val -18930" name="adj1"/>
              <a:gd fmla="val -70808"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00"/>
                </a:solidFill>
                <a:latin typeface="Arial"/>
                <a:ea typeface="Arial"/>
                <a:cs typeface="Arial"/>
                <a:sym typeface="Arial"/>
              </a:rPr>
              <a:t>請幫忙把class中function的內容放到對的位置，並填入各個funtion應該輸入的值</a:t>
            </a:r>
            <a:endParaRPr b="0" i="0" sz="2400" u="none" cap="none" strike="noStrike">
              <a:solidFill>
                <a:srgbClr val="000000"/>
              </a:solidFill>
              <a:latin typeface="Arial"/>
              <a:ea typeface="Arial"/>
              <a:cs typeface="Arial"/>
              <a:sym typeface="Arial"/>
            </a:endParaRPr>
          </a:p>
        </p:txBody>
      </p:sp>
      <p:sp>
        <p:nvSpPr>
          <p:cNvPr id="1465" name="Google Shape;1465;p73"/>
          <p:cNvSpPr txBox="1"/>
          <p:nvPr/>
        </p:nvSpPr>
        <p:spPr>
          <a:xfrm>
            <a:off x="328800" y="891375"/>
            <a:ext cx="6072000" cy="38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E06666"/>
                </a:highlight>
                <a:latin typeface="Arial"/>
                <a:ea typeface="Arial"/>
                <a:cs typeface="Arial"/>
                <a:sym typeface="Arial"/>
              </a:rPr>
              <a:t>class Policy_Gradient:</a:t>
            </a:r>
            <a:endParaRPr b="0" i="0" sz="1400" u="none" cap="none" strike="noStrike">
              <a:solidFill>
                <a:srgbClr val="000000"/>
              </a:solidFill>
              <a:highlight>
                <a:srgbClr val="D9D9D9"/>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__init__</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write_memory(self, ??):</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choose_action(self, ??):</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build_network(self, neuron_num, Trainable, scope):</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learn(self):</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calculate_Vt(self):</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model_save(self, model_name):</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highlight>
                  <a:srgbClr val="6D9EEB"/>
                </a:highlight>
                <a:latin typeface="Arial"/>
                <a:ea typeface="Arial"/>
                <a:cs typeface="Arial"/>
                <a:sym typeface="Arial"/>
              </a:rPr>
              <a:t>def model_restore(self, model_name):</a:t>
            </a:r>
            <a:endParaRPr b="0" i="0" sz="1400" u="none" cap="none" strike="noStrike">
              <a:solidFill>
                <a:srgbClr val="000000"/>
              </a:solidFill>
              <a:highlight>
                <a:srgbClr val="6D9EEB"/>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6" name="Google Shape;1466;p73"/>
          <p:cNvPicPr preferRelativeResize="0"/>
          <p:nvPr/>
        </p:nvPicPr>
        <p:blipFill rotWithShape="1">
          <a:blip r:embed="rId5">
            <a:alphaModFix/>
          </a:blip>
          <a:srcRect b="0" l="0" r="0" t="0"/>
          <a:stretch/>
        </p:blipFill>
        <p:spPr>
          <a:xfrm>
            <a:off x="1424475" y="2946777"/>
            <a:ext cx="1290258" cy="968450"/>
          </a:xfrm>
          <a:prstGeom prst="rect">
            <a:avLst/>
          </a:prstGeom>
          <a:noFill/>
          <a:ln>
            <a:noFill/>
          </a:ln>
        </p:spPr>
      </p:pic>
      <p:pic>
        <p:nvPicPr>
          <p:cNvPr id="1467" name="Google Shape;1467;p73"/>
          <p:cNvPicPr preferRelativeResize="0"/>
          <p:nvPr/>
        </p:nvPicPr>
        <p:blipFill rotWithShape="1">
          <a:blip r:embed="rId6">
            <a:alphaModFix/>
          </a:blip>
          <a:srcRect b="0" l="0" r="0" t="0"/>
          <a:stretch/>
        </p:blipFill>
        <p:spPr>
          <a:xfrm>
            <a:off x="4871625" y="2464149"/>
            <a:ext cx="3960601" cy="1023526"/>
          </a:xfrm>
          <a:prstGeom prst="rect">
            <a:avLst/>
          </a:prstGeom>
          <a:noFill/>
          <a:ln>
            <a:noFill/>
          </a:ln>
        </p:spPr>
      </p:pic>
      <p:pic>
        <p:nvPicPr>
          <p:cNvPr id="1468" name="Google Shape;1468;p73"/>
          <p:cNvPicPr preferRelativeResize="0"/>
          <p:nvPr/>
        </p:nvPicPr>
        <p:blipFill rotWithShape="1">
          <a:blip r:embed="rId7">
            <a:alphaModFix/>
          </a:blip>
          <a:srcRect b="0" l="0" r="0" t="0"/>
          <a:stretch/>
        </p:blipFill>
        <p:spPr>
          <a:xfrm>
            <a:off x="4902024" y="891375"/>
            <a:ext cx="2245241" cy="1496800"/>
          </a:xfrm>
          <a:prstGeom prst="rect">
            <a:avLst/>
          </a:prstGeom>
          <a:noFill/>
          <a:ln>
            <a:noFill/>
          </a:ln>
        </p:spPr>
      </p:pic>
      <p:sp>
        <p:nvSpPr>
          <p:cNvPr id="1469" name="Google Shape;1469;p73"/>
          <p:cNvSpPr txBox="1"/>
          <p:nvPr/>
        </p:nvSpPr>
        <p:spPr>
          <a:xfrm>
            <a:off x="4793275" y="1095650"/>
            <a:ext cx="3960600" cy="1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該如何找到方法把桿子立起來呢？</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7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問題</a:t>
            </a:r>
            <a:endParaRPr b="0" i="0" sz="3000" u="none" cap="none" strike="noStrike">
              <a:solidFill>
                <a:srgbClr val="000000"/>
              </a:solidFill>
              <a:latin typeface="Arial"/>
              <a:ea typeface="Arial"/>
              <a:cs typeface="Arial"/>
              <a:sym typeface="Arial"/>
            </a:endParaRPr>
          </a:p>
        </p:txBody>
      </p:sp>
      <p:sp>
        <p:nvSpPr>
          <p:cNvPr id="1475" name="Google Shape;1475;p74"/>
          <p:cNvSpPr txBox="1"/>
          <p:nvPr/>
        </p:nvSpPr>
        <p:spPr>
          <a:xfrm>
            <a:off x="159300" y="975375"/>
            <a:ext cx="9047100" cy="41682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在程式碼中已經幫大家把Agent 和環境互動的方式寫在Training的function中了，大家可以觀察看看哪裏有和Deep Q-Learning不一樣的地方？</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highlight>
                  <a:srgbClr val="FFFF00"/>
                </a:highlight>
                <a:latin typeface="Arial"/>
                <a:ea typeface="Arial"/>
                <a:cs typeface="Arial"/>
                <a:sym typeface="Arial"/>
              </a:rPr>
              <a:t>提示：回合更新制和單步更新制的差別</a:t>
            </a:r>
            <a:endParaRPr b="0" i="0" sz="2000" u="none" cap="none" strike="noStrike">
              <a:solidFill>
                <a:srgbClr val="595959"/>
              </a:solidFill>
              <a:highlight>
                <a:srgbClr val="FFFF00"/>
              </a:highlight>
              <a:latin typeface="Arial"/>
              <a:ea typeface="Arial"/>
              <a:cs typeface="Arial"/>
              <a:sym typeface="Arial"/>
            </a:endParaRPr>
          </a:p>
          <a:p>
            <a:pPr indent="-355600" lvl="0" marL="4572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用policy gradient玩mountain car，運氣好的人或電腦好一點的人可能不會有問題，但是如果前幾回合推了十萬步才將小車推上去，不就代表要一次將十萬步的資訊丟到神經網路去更新嗎？這是回合更新制的缺點，想想看該怎麼解決呢？</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highlight>
                  <a:srgbClr val="FFFF00"/>
                </a:highlight>
                <a:latin typeface="Arial"/>
                <a:ea typeface="Arial"/>
                <a:cs typeface="Arial"/>
                <a:sym typeface="Arial"/>
              </a:rPr>
              <a:t>可能解法ㄧ：Batch Update with Generator    </a:t>
            </a:r>
            <a:endParaRPr b="0" i="0" sz="2000" u="none" cap="none" strike="noStrike">
              <a:solidFill>
                <a:srgbClr val="595959"/>
              </a:solidFill>
              <a:highlight>
                <a:srgbClr val="FFFF00"/>
              </a:highlight>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highlight>
                  <a:srgbClr val="FFFF00"/>
                </a:highlight>
                <a:latin typeface="Arial"/>
                <a:ea typeface="Arial"/>
                <a:cs typeface="Arial"/>
                <a:sym typeface="Arial"/>
              </a:rPr>
              <a:t>可能解法二：自己設定Maximum Step強迫結束遊戲    </a:t>
            </a:r>
            <a:endParaRPr b="0" i="0" sz="2000" u="none" cap="none" strike="noStrike">
              <a:solidFill>
                <a:srgbClr val="595959"/>
              </a:solidFill>
              <a:highlight>
                <a:srgbClr val="FFFF00"/>
              </a:highlight>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7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Cartpole Training Result- Policy Gradient</a:t>
            </a:r>
            <a:endParaRPr b="0" i="0" sz="3000" u="none" cap="none" strike="noStrike">
              <a:solidFill>
                <a:srgbClr val="000000"/>
              </a:solidFill>
              <a:latin typeface="Arial"/>
              <a:ea typeface="Arial"/>
              <a:cs typeface="Arial"/>
              <a:sym typeface="Arial"/>
            </a:endParaRPr>
          </a:p>
        </p:txBody>
      </p:sp>
      <p:pic>
        <p:nvPicPr>
          <p:cNvPr id="1481" name="Google Shape;1481;p75"/>
          <p:cNvPicPr preferRelativeResize="0"/>
          <p:nvPr/>
        </p:nvPicPr>
        <p:blipFill rotWithShape="1">
          <a:blip r:embed="rId3">
            <a:alphaModFix/>
          </a:blip>
          <a:srcRect b="0" l="0" r="0" t="0"/>
          <a:stretch/>
        </p:blipFill>
        <p:spPr>
          <a:xfrm>
            <a:off x="1448413" y="918669"/>
            <a:ext cx="6247174" cy="408765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76"/>
          <p:cNvSpPr txBox="1"/>
          <p:nvPr/>
        </p:nvSpPr>
        <p:spPr>
          <a:xfrm>
            <a:off x="1532125" y="2333981"/>
            <a:ext cx="71589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595959"/>
              </a:solidFill>
              <a:latin typeface="Arial"/>
              <a:ea typeface="Arial"/>
              <a:cs typeface="Arial"/>
              <a:sym typeface="Arial"/>
            </a:endParaRPr>
          </a:p>
        </p:txBody>
      </p:sp>
      <p:sp>
        <p:nvSpPr>
          <p:cNvPr id="1487" name="Google Shape;1487;p76"/>
          <p:cNvSpPr txBox="1"/>
          <p:nvPr/>
        </p:nvSpPr>
        <p:spPr>
          <a:xfrm>
            <a:off x="235500" y="2102900"/>
            <a:ext cx="8984700" cy="79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TW" sz="4000" u="none" cap="none" strike="noStrike">
                <a:solidFill>
                  <a:srgbClr val="000000"/>
                </a:solidFill>
                <a:latin typeface="Arial"/>
                <a:ea typeface="Arial"/>
                <a:cs typeface="Arial"/>
                <a:sym typeface="Arial"/>
              </a:rPr>
              <a:t>Policy Gradient V.S. Deep Q-Learning </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pic>
        <p:nvPicPr>
          <p:cNvPr id="1492" name="Google Shape;1492;p77" title="S3 3 Policy Gradient VS Deep Q Learning p89">
            <a:hlinkClick r:id="rId3"/>
          </p:cNvPr>
          <p:cNvPicPr preferRelativeResize="0"/>
          <p:nvPr/>
        </p:nvPicPr>
        <p:blipFill rotWithShape="1">
          <a:blip r:embed="rId4">
            <a:alphaModFix/>
          </a:blip>
          <a:srcRect b="0" l="0" r="0" t="0"/>
          <a:stretch/>
        </p:blipFill>
        <p:spPr>
          <a:xfrm>
            <a:off x="2286000" y="1085844"/>
            <a:ext cx="4572000" cy="3429000"/>
          </a:xfrm>
          <a:prstGeom prst="rect">
            <a:avLst/>
          </a:prstGeom>
          <a:noFill/>
          <a:ln>
            <a:noFill/>
          </a:ln>
        </p:spPr>
      </p:pic>
      <p:sp>
        <p:nvSpPr>
          <p:cNvPr id="1493" name="Google Shape;1493;p77"/>
          <p:cNvSpPr txBox="1"/>
          <p:nvPr/>
        </p:nvSpPr>
        <p:spPr>
          <a:xfrm>
            <a:off x="467700" y="0"/>
            <a:ext cx="5435700" cy="79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TW" sz="4000" u="none" cap="none" strike="noStrike">
                <a:solidFill>
                  <a:srgbClr val="000000"/>
                </a:solidFill>
                <a:latin typeface="Arial"/>
                <a:ea typeface="Arial"/>
                <a:cs typeface="Arial"/>
                <a:sym typeface="Arial"/>
              </a:rPr>
              <a:t>What's the difference ?</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78"/>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499" name="Google Shape;1499;p78"/>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78"/>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grpSp>
        <p:nvGrpSpPr>
          <p:cNvPr id="1501" name="Google Shape;1501;p78"/>
          <p:cNvGrpSpPr/>
          <p:nvPr/>
        </p:nvGrpSpPr>
        <p:grpSpPr>
          <a:xfrm>
            <a:off x="845104" y="2445339"/>
            <a:ext cx="2358895" cy="1149335"/>
            <a:chOff x="845104" y="2521539"/>
            <a:chExt cx="2358895" cy="1149335"/>
          </a:xfrm>
        </p:grpSpPr>
        <p:pic>
          <p:nvPicPr>
            <p:cNvPr id="1502" name="Google Shape;1502;p78"/>
            <p:cNvPicPr preferRelativeResize="0"/>
            <p:nvPr/>
          </p:nvPicPr>
          <p:blipFill rotWithShape="1">
            <a:blip r:embed="rId3">
              <a:alphaModFix/>
            </a:blip>
            <a:srcRect b="0" l="0" r="0" t="0"/>
            <a:stretch/>
          </p:blipFill>
          <p:spPr>
            <a:xfrm flipH="1">
              <a:off x="845104" y="2736093"/>
              <a:ext cx="523184" cy="837128"/>
            </a:xfrm>
            <a:prstGeom prst="rect">
              <a:avLst/>
            </a:prstGeom>
            <a:noFill/>
            <a:ln>
              <a:noFill/>
            </a:ln>
          </p:spPr>
        </p:pic>
        <p:grpSp>
          <p:nvGrpSpPr>
            <p:cNvPr id="1503" name="Google Shape;1503;p78"/>
            <p:cNvGrpSpPr/>
            <p:nvPr/>
          </p:nvGrpSpPr>
          <p:grpSpPr>
            <a:xfrm>
              <a:off x="1497600" y="2521539"/>
              <a:ext cx="1706399" cy="1149335"/>
              <a:chOff x="5612400" y="921339"/>
              <a:chExt cx="1706399" cy="1149335"/>
            </a:xfrm>
          </p:grpSpPr>
          <p:pic>
            <p:nvPicPr>
              <p:cNvPr id="1504" name="Google Shape;1504;p78"/>
              <p:cNvPicPr preferRelativeResize="0"/>
              <p:nvPr/>
            </p:nvPicPr>
            <p:blipFill rotWithShape="1">
              <a:blip r:embed="rId4">
                <a:alphaModFix/>
              </a:blip>
              <a:srcRect b="0" l="0" r="0" t="0"/>
              <a:stretch/>
            </p:blipFill>
            <p:spPr>
              <a:xfrm>
                <a:off x="5612400" y="921339"/>
                <a:ext cx="1706399" cy="1149335"/>
              </a:xfrm>
              <a:prstGeom prst="rect">
                <a:avLst/>
              </a:prstGeom>
              <a:noFill/>
              <a:ln>
                <a:noFill/>
              </a:ln>
            </p:spPr>
          </p:pic>
          <p:sp>
            <p:nvSpPr>
              <p:cNvPr id="1505" name="Google Shape;1505;p78"/>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grpSp>
      <p:grpSp>
        <p:nvGrpSpPr>
          <p:cNvPr id="1506" name="Google Shape;1506;p78"/>
          <p:cNvGrpSpPr/>
          <p:nvPr/>
        </p:nvGrpSpPr>
        <p:grpSpPr>
          <a:xfrm>
            <a:off x="6901" y="3481625"/>
            <a:ext cx="4078624" cy="1672550"/>
            <a:chOff x="6901" y="2643425"/>
            <a:chExt cx="4078624" cy="1672550"/>
          </a:xfrm>
        </p:grpSpPr>
        <p:pic>
          <p:nvPicPr>
            <p:cNvPr id="1507" name="Google Shape;1507;p78"/>
            <p:cNvPicPr preferRelativeResize="0"/>
            <p:nvPr/>
          </p:nvPicPr>
          <p:blipFill rotWithShape="1">
            <a:blip r:embed="rId5">
              <a:alphaModFix/>
            </a:blip>
            <a:srcRect b="0" l="0" r="0" t="0"/>
            <a:stretch/>
          </p:blipFill>
          <p:spPr>
            <a:xfrm>
              <a:off x="6901" y="2643425"/>
              <a:ext cx="1979999" cy="1672550"/>
            </a:xfrm>
            <a:prstGeom prst="rect">
              <a:avLst/>
            </a:prstGeom>
            <a:noFill/>
            <a:ln>
              <a:noFill/>
            </a:ln>
          </p:spPr>
        </p:pic>
        <p:pic>
          <p:nvPicPr>
            <p:cNvPr id="1508" name="Google Shape;1508;p78"/>
            <p:cNvPicPr preferRelativeResize="0"/>
            <p:nvPr/>
          </p:nvPicPr>
          <p:blipFill rotWithShape="1">
            <a:blip r:embed="rId5">
              <a:alphaModFix/>
            </a:blip>
            <a:srcRect b="0" l="0" r="0" t="0"/>
            <a:stretch/>
          </p:blipFill>
          <p:spPr>
            <a:xfrm>
              <a:off x="1988101" y="2643425"/>
              <a:ext cx="1979999" cy="1672550"/>
            </a:xfrm>
            <a:prstGeom prst="rect">
              <a:avLst/>
            </a:prstGeom>
            <a:noFill/>
            <a:ln>
              <a:noFill/>
            </a:ln>
          </p:spPr>
        </p:pic>
        <p:sp>
          <p:nvSpPr>
            <p:cNvPr id="1509" name="Google Shape;1509;p78"/>
            <p:cNvSpPr txBox="1"/>
            <p:nvPr/>
          </p:nvSpPr>
          <p:spPr>
            <a:xfrm>
              <a:off x="2098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00FF"/>
                  </a:solidFill>
                  <a:latin typeface="Arial"/>
                  <a:ea typeface="Arial"/>
                  <a:cs typeface="Arial"/>
                  <a:sym typeface="Arial"/>
                </a:rPr>
                <a:t>Net_Eval</a:t>
              </a:r>
              <a:endParaRPr b="1" i="0" sz="1400" u="none" cap="none" strike="noStrike">
                <a:solidFill>
                  <a:srgbClr val="0000FF"/>
                </a:solidFill>
                <a:latin typeface="Arial"/>
                <a:ea typeface="Arial"/>
                <a:cs typeface="Arial"/>
                <a:sym typeface="Arial"/>
              </a:endParaRPr>
            </a:p>
          </p:txBody>
        </p:sp>
        <p:sp>
          <p:nvSpPr>
            <p:cNvPr id="1510" name="Google Shape;1510;p78"/>
            <p:cNvSpPr txBox="1"/>
            <p:nvPr/>
          </p:nvSpPr>
          <p:spPr>
            <a:xfrm>
              <a:off x="2191025" y="3071825"/>
              <a:ext cx="1894500" cy="3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0000"/>
                  </a:solidFill>
                  <a:latin typeface="Arial"/>
                  <a:ea typeface="Arial"/>
                  <a:cs typeface="Arial"/>
                  <a:sym typeface="Arial"/>
                </a:rPr>
                <a:t>Net_Target</a:t>
              </a:r>
              <a:endParaRPr b="1" i="0" sz="1400" u="none" cap="none" strike="noStrike">
                <a:solidFill>
                  <a:srgbClr val="FF0000"/>
                </a:solidFill>
                <a:latin typeface="Arial"/>
                <a:ea typeface="Arial"/>
                <a:cs typeface="Arial"/>
                <a:sym typeface="Arial"/>
              </a:endParaRPr>
            </a:p>
          </p:txBody>
        </p:sp>
      </p:grpSp>
      <p:sp>
        <p:nvSpPr>
          <p:cNvPr id="1511" name="Google Shape;1511;p78"/>
          <p:cNvSpPr txBox="1"/>
          <p:nvPr/>
        </p:nvSpPr>
        <p:spPr>
          <a:xfrm>
            <a:off x="106075" y="1659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學習方式：</a:t>
            </a:r>
            <a:endParaRPr b="0" i="0" sz="1800" u="none" cap="none" strike="noStrike">
              <a:solidFill>
                <a:srgbClr val="000000"/>
              </a:solidFill>
              <a:latin typeface="Arial"/>
              <a:ea typeface="Arial"/>
              <a:cs typeface="Arial"/>
              <a:sym typeface="Arial"/>
            </a:endParaRPr>
          </a:p>
        </p:txBody>
      </p:sp>
      <p:sp>
        <p:nvSpPr>
          <p:cNvPr id="1512" name="Google Shape;1512;p78"/>
          <p:cNvSpPr txBox="1"/>
          <p:nvPr/>
        </p:nvSpPr>
        <p:spPr>
          <a:xfrm>
            <a:off x="1858675" y="821400"/>
            <a:ext cx="3454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Deep Q-Learning</a:t>
            </a:r>
            <a:endParaRPr b="0" i="0" sz="2400" u="none" cap="none" strike="noStrike">
              <a:solidFill>
                <a:srgbClr val="FF0000"/>
              </a:solidFill>
              <a:latin typeface="Arial"/>
              <a:ea typeface="Arial"/>
              <a:cs typeface="Arial"/>
              <a:sym typeface="Arial"/>
            </a:endParaRPr>
          </a:p>
        </p:txBody>
      </p:sp>
      <p:sp>
        <p:nvSpPr>
          <p:cNvPr id="1513" name="Google Shape;1513;p78"/>
          <p:cNvSpPr txBox="1"/>
          <p:nvPr/>
        </p:nvSpPr>
        <p:spPr>
          <a:xfrm>
            <a:off x="5363875" y="821400"/>
            <a:ext cx="3454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FF"/>
                </a:solidFill>
                <a:latin typeface="Arial"/>
                <a:ea typeface="Arial"/>
                <a:cs typeface="Arial"/>
                <a:sym typeface="Arial"/>
              </a:rPr>
              <a:t>Policy Gradient</a:t>
            </a:r>
            <a:endParaRPr b="0" i="0" sz="2400" u="none" cap="none" strike="noStrike">
              <a:solidFill>
                <a:srgbClr val="0000FF"/>
              </a:solidFill>
              <a:latin typeface="Arial"/>
              <a:ea typeface="Arial"/>
              <a:cs typeface="Arial"/>
              <a:sym typeface="Arial"/>
            </a:endParaRPr>
          </a:p>
        </p:txBody>
      </p:sp>
      <p:grpSp>
        <p:nvGrpSpPr>
          <p:cNvPr id="1514" name="Google Shape;1514;p78"/>
          <p:cNvGrpSpPr/>
          <p:nvPr/>
        </p:nvGrpSpPr>
        <p:grpSpPr>
          <a:xfrm>
            <a:off x="1858675" y="1659600"/>
            <a:ext cx="7484700" cy="410400"/>
            <a:chOff x="1858675" y="1278600"/>
            <a:chExt cx="7484700" cy="410400"/>
          </a:xfrm>
        </p:grpSpPr>
        <p:sp>
          <p:nvSpPr>
            <p:cNvPr id="1515" name="Google Shape;1515;p78"/>
            <p:cNvSpPr txBox="1"/>
            <p:nvPr/>
          </p:nvSpPr>
          <p:spPr>
            <a:xfrm>
              <a:off x="5313175" y="1278600"/>
              <a:ext cx="40302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透過實際行為造成的結果糾正動作</a:t>
              </a:r>
              <a:endParaRPr b="0" i="0" sz="1800" u="none" cap="none" strike="noStrike">
                <a:solidFill>
                  <a:srgbClr val="0000FF"/>
                </a:solidFill>
                <a:latin typeface="Arial"/>
                <a:ea typeface="Arial"/>
                <a:cs typeface="Arial"/>
                <a:sym typeface="Arial"/>
              </a:endParaRPr>
            </a:p>
          </p:txBody>
        </p:sp>
        <p:sp>
          <p:nvSpPr>
            <p:cNvPr id="1516" name="Google Shape;1516;p78"/>
            <p:cNvSpPr txBox="1"/>
            <p:nvPr/>
          </p:nvSpPr>
          <p:spPr>
            <a:xfrm>
              <a:off x="1858675" y="1278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根據經驗修正環境狀態Q值</a:t>
              </a:r>
              <a:endParaRPr b="0" i="0" sz="1800" u="none" cap="none" strike="noStrike">
                <a:solidFill>
                  <a:srgbClr val="FF0000"/>
                </a:solidFill>
                <a:latin typeface="Arial"/>
                <a:ea typeface="Arial"/>
                <a:cs typeface="Arial"/>
                <a:sym typeface="Arial"/>
              </a:endParaRPr>
            </a:p>
          </p:txBody>
        </p:sp>
      </p:grpSp>
      <p:sp>
        <p:nvSpPr>
          <p:cNvPr id="1517" name="Google Shape;1517;p78"/>
          <p:cNvSpPr txBox="1"/>
          <p:nvPr/>
        </p:nvSpPr>
        <p:spPr>
          <a:xfrm>
            <a:off x="106075" y="2040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更新方式：</a:t>
            </a:r>
            <a:endParaRPr b="0" i="0" sz="1800" u="none" cap="none" strike="noStrike">
              <a:solidFill>
                <a:srgbClr val="000000"/>
              </a:solidFill>
              <a:latin typeface="Arial"/>
              <a:ea typeface="Arial"/>
              <a:cs typeface="Arial"/>
              <a:sym typeface="Arial"/>
            </a:endParaRPr>
          </a:p>
        </p:txBody>
      </p:sp>
      <p:grpSp>
        <p:nvGrpSpPr>
          <p:cNvPr id="1518" name="Google Shape;1518;p78"/>
          <p:cNvGrpSpPr/>
          <p:nvPr/>
        </p:nvGrpSpPr>
        <p:grpSpPr>
          <a:xfrm>
            <a:off x="5607372" y="3541250"/>
            <a:ext cx="2473427" cy="1501224"/>
            <a:chOff x="5607372" y="2779250"/>
            <a:chExt cx="2473427" cy="1501224"/>
          </a:xfrm>
        </p:grpSpPr>
        <p:pic>
          <p:nvPicPr>
            <p:cNvPr id="1519" name="Google Shape;1519;p78"/>
            <p:cNvPicPr preferRelativeResize="0"/>
            <p:nvPr/>
          </p:nvPicPr>
          <p:blipFill rotWithShape="1">
            <a:blip r:embed="rId3">
              <a:alphaModFix/>
            </a:blip>
            <a:srcRect b="0" l="0" r="0" t="0"/>
            <a:stretch/>
          </p:blipFill>
          <p:spPr>
            <a:xfrm flipH="1">
              <a:off x="5721904" y="3345693"/>
              <a:ext cx="523184" cy="837128"/>
            </a:xfrm>
            <a:prstGeom prst="rect">
              <a:avLst/>
            </a:prstGeom>
            <a:noFill/>
            <a:ln>
              <a:noFill/>
            </a:ln>
          </p:spPr>
        </p:pic>
        <p:grpSp>
          <p:nvGrpSpPr>
            <p:cNvPr id="1520" name="Google Shape;1520;p78"/>
            <p:cNvGrpSpPr/>
            <p:nvPr/>
          </p:nvGrpSpPr>
          <p:grpSpPr>
            <a:xfrm>
              <a:off x="6374400" y="3131139"/>
              <a:ext cx="1706399" cy="1149335"/>
              <a:chOff x="5612400" y="921339"/>
              <a:chExt cx="1706399" cy="1149335"/>
            </a:xfrm>
          </p:grpSpPr>
          <p:pic>
            <p:nvPicPr>
              <p:cNvPr id="1521" name="Google Shape;1521;p78"/>
              <p:cNvPicPr preferRelativeResize="0"/>
              <p:nvPr/>
            </p:nvPicPr>
            <p:blipFill rotWithShape="1">
              <a:blip r:embed="rId4">
                <a:alphaModFix/>
              </a:blip>
              <a:srcRect b="0" l="0" r="0" t="0"/>
              <a:stretch/>
            </p:blipFill>
            <p:spPr>
              <a:xfrm>
                <a:off x="5612400" y="921339"/>
                <a:ext cx="1706399" cy="1149335"/>
              </a:xfrm>
              <a:prstGeom prst="rect">
                <a:avLst/>
              </a:prstGeom>
              <a:noFill/>
              <a:ln>
                <a:noFill/>
              </a:ln>
            </p:spPr>
          </p:pic>
          <p:sp>
            <p:nvSpPr>
              <p:cNvPr id="1522" name="Google Shape;1522;p78"/>
              <p:cNvSpPr txBox="1"/>
              <p:nvPr/>
            </p:nvSpPr>
            <p:spPr>
              <a:xfrm>
                <a:off x="5854200" y="1023875"/>
                <a:ext cx="9999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Consolas"/>
                    <a:ea typeface="Consolas"/>
                    <a:cs typeface="Consolas"/>
                    <a:sym typeface="Consolas"/>
                  </a:rPr>
                  <a:t>Memory</a:t>
                </a:r>
                <a:endParaRPr b="0" i="0" sz="1400" u="none" cap="none" strike="noStrike">
                  <a:solidFill>
                    <a:srgbClr val="000000"/>
                  </a:solidFill>
                  <a:latin typeface="Consolas"/>
                  <a:ea typeface="Consolas"/>
                  <a:cs typeface="Consolas"/>
                  <a:sym typeface="Consolas"/>
                </a:endParaRPr>
              </a:p>
            </p:txBody>
          </p:sp>
        </p:grpSp>
        <p:pic>
          <p:nvPicPr>
            <p:cNvPr id="1523" name="Google Shape;1523;p78"/>
            <p:cNvPicPr preferRelativeResize="0"/>
            <p:nvPr/>
          </p:nvPicPr>
          <p:blipFill rotWithShape="1">
            <a:blip r:embed="rId6">
              <a:alphaModFix/>
            </a:blip>
            <a:srcRect b="0" l="0" r="0" t="0"/>
            <a:stretch/>
          </p:blipFill>
          <p:spPr>
            <a:xfrm>
              <a:off x="5607372" y="2779250"/>
              <a:ext cx="763004" cy="572700"/>
            </a:xfrm>
            <a:prstGeom prst="rect">
              <a:avLst/>
            </a:prstGeom>
            <a:noFill/>
            <a:ln>
              <a:noFill/>
            </a:ln>
          </p:spPr>
        </p:pic>
      </p:grpSp>
      <p:grpSp>
        <p:nvGrpSpPr>
          <p:cNvPr id="1524" name="Google Shape;1524;p78"/>
          <p:cNvGrpSpPr/>
          <p:nvPr/>
        </p:nvGrpSpPr>
        <p:grpSpPr>
          <a:xfrm>
            <a:off x="1858675" y="2040600"/>
            <a:ext cx="7205400" cy="410400"/>
            <a:chOff x="1858675" y="1659600"/>
            <a:chExt cx="7205400" cy="410400"/>
          </a:xfrm>
        </p:grpSpPr>
        <p:sp>
          <p:nvSpPr>
            <p:cNvPr id="1525" name="Google Shape;1525;p78"/>
            <p:cNvSpPr txBox="1"/>
            <p:nvPr/>
          </p:nvSpPr>
          <p:spPr>
            <a:xfrm>
              <a:off x="1858675" y="1659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單步更新(抽取Batch in Memory)</a:t>
              </a:r>
              <a:endParaRPr b="0" i="0" sz="1800" u="none" cap="none" strike="noStrike">
                <a:solidFill>
                  <a:srgbClr val="FF0000"/>
                </a:solidFill>
                <a:latin typeface="Arial"/>
                <a:ea typeface="Arial"/>
                <a:cs typeface="Arial"/>
                <a:sym typeface="Arial"/>
              </a:endParaRPr>
            </a:p>
          </p:txBody>
        </p:sp>
        <p:sp>
          <p:nvSpPr>
            <p:cNvPr id="1526" name="Google Shape;1526;p78"/>
            <p:cNvSpPr txBox="1"/>
            <p:nvPr/>
          </p:nvSpPr>
          <p:spPr>
            <a:xfrm>
              <a:off x="5313175" y="1659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回合更新(整回合資訊）</a:t>
              </a:r>
              <a:endParaRPr b="0" i="0" sz="1800" u="none" cap="none" strike="noStrike">
                <a:solidFill>
                  <a:srgbClr val="0000FF"/>
                </a:solidFill>
                <a:latin typeface="Arial"/>
                <a:ea typeface="Arial"/>
                <a:cs typeface="Arial"/>
                <a:sym typeface="Arial"/>
              </a:endParaRPr>
            </a:p>
          </p:txBody>
        </p:sp>
      </p:grpSp>
      <p:sp>
        <p:nvSpPr>
          <p:cNvPr id="1527" name="Google Shape;1527;p78"/>
          <p:cNvSpPr txBox="1"/>
          <p:nvPr/>
        </p:nvSpPr>
        <p:spPr>
          <a:xfrm>
            <a:off x="106075" y="1278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神經網路輸出：</a:t>
            </a:r>
            <a:endParaRPr b="0" i="0" sz="1800" u="none" cap="none" strike="noStrike">
              <a:solidFill>
                <a:srgbClr val="000000"/>
              </a:solidFill>
              <a:latin typeface="Arial"/>
              <a:ea typeface="Arial"/>
              <a:cs typeface="Arial"/>
              <a:sym typeface="Arial"/>
            </a:endParaRPr>
          </a:p>
        </p:txBody>
      </p:sp>
      <p:grpSp>
        <p:nvGrpSpPr>
          <p:cNvPr id="1528" name="Google Shape;1528;p78"/>
          <p:cNvGrpSpPr/>
          <p:nvPr/>
        </p:nvGrpSpPr>
        <p:grpSpPr>
          <a:xfrm>
            <a:off x="1858675" y="1266925"/>
            <a:ext cx="7205400" cy="422075"/>
            <a:chOff x="1858675" y="2028925"/>
            <a:chExt cx="7205400" cy="422075"/>
          </a:xfrm>
        </p:grpSpPr>
        <p:sp>
          <p:nvSpPr>
            <p:cNvPr id="1529" name="Google Shape;1529;p78"/>
            <p:cNvSpPr txBox="1"/>
            <p:nvPr/>
          </p:nvSpPr>
          <p:spPr>
            <a:xfrm>
              <a:off x="1858675" y="2040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狀態價值（Q值）</a:t>
              </a:r>
              <a:endParaRPr b="0" i="0" sz="1800" u="none" cap="none" strike="noStrike">
                <a:solidFill>
                  <a:srgbClr val="FF0000"/>
                </a:solidFill>
                <a:latin typeface="Arial"/>
                <a:ea typeface="Arial"/>
                <a:cs typeface="Arial"/>
                <a:sym typeface="Arial"/>
              </a:endParaRPr>
            </a:p>
          </p:txBody>
        </p:sp>
        <p:sp>
          <p:nvSpPr>
            <p:cNvPr id="1530" name="Google Shape;1530;p78"/>
            <p:cNvSpPr txBox="1"/>
            <p:nvPr/>
          </p:nvSpPr>
          <p:spPr>
            <a:xfrm>
              <a:off x="5313175" y="2028925"/>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動作概率</a:t>
              </a:r>
              <a:endParaRPr b="0" i="0" sz="1800" u="none" cap="none" strike="noStrike">
                <a:solidFill>
                  <a:srgbClr val="0000FF"/>
                </a:solidFill>
                <a:latin typeface="Arial"/>
                <a:ea typeface="Arial"/>
                <a:cs typeface="Arial"/>
                <a:sym typeface="Arial"/>
              </a:endParaRPr>
            </a:p>
          </p:txBody>
        </p:sp>
      </p:grpSp>
      <p:grpSp>
        <p:nvGrpSpPr>
          <p:cNvPr id="1531" name="Google Shape;1531;p78"/>
          <p:cNvGrpSpPr/>
          <p:nvPr/>
        </p:nvGrpSpPr>
        <p:grpSpPr>
          <a:xfrm>
            <a:off x="1582625" y="3181475"/>
            <a:ext cx="7559875" cy="927000"/>
            <a:chOff x="1811225" y="3029075"/>
            <a:chExt cx="7559875" cy="927000"/>
          </a:xfrm>
        </p:grpSpPr>
        <p:sp>
          <p:nvSpPr>
            <p:cNvPr id="1532" name="Google Shape;1532;p78"/>
            <p:cNvSpPr txBox="1"/>
            <p:nvPr/>
          </p:nvSpPr>
          <p:spPr>
            <a:xfrm>
              <a:off x="1811225" y="3029075"/>
              <a:ext cx="3628800" cy="92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Lobster"/>
                  <a:ea typeface="Lobster"/>
                  <a:cs typeface="Lobster"/>
                  <a:sym typeface="Lobster"/>
                </a:rPr>
                <a:t>Value Based Model</a:t>
              </a:r>
              <a:endParaRPr b="0" i="0" sz="3000" u="none" cap="none" strike="noStrike">
                <a:solidFill>
                  <a:srgbClr val="FF0000"/>
                </a:solidFill>
                <a:latin typeface="Lobster"/>
                <a:ea typeface="Lobster"/>
                <a:cs typeface="Lobster"/>
                <a:sym typeface="Lobster"/>
              </a:endParaRPr>
            </a:p>
          </p:txBody>
        </p:sp>
        <p:sp>
          <p:nvSpPr>
            <p:cNvPr id="1533" name="Google Shape;1533;p78"/>
            <p:cNvSpPr txBox="1"/>
            <p:nvPr/>
          </p:nvSpPr>
          <p:spPr>
            <a:xfrm>
              <a:off x="5620200" y="3029075"/>
              <a:ext cx="3750900" cy="92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FF"/>
                  </a:solidFill>
                  <a:latin typeface="Lobster"/>
                  <a:ea typeface="Lobster"/>
                  <a:cs typeface="Lobster"/>
                  <a:sym typeface="Lobster"/>
                </a:rPr>
                <a:t>Policy Based Model</a:t>
              </a:r>
              <a:endParaRPr b="0" i="0" sz="3000" u="none" cap="none" strike="noStrike">
                <a:solidFill>
                  <a:srgbClr val="0000FF"/>
                </a:solidFill>
                <a:latin typeface="Lobster"/>
                <a:ea typeface="Lobster"/>
                <a:cs typeface="Lobster"/>
                <a:sym typeface="Lobster"/>
              </a:endParaRPr>
            </a:p>
          </p:txBody>
        </p:sp>
      </p:grpSp>
      <p:sp>
        <p:nvSpPr>
          <p:cNvPr id="1534" name="Google Shape;1534;p78"/>
          <p:cNvSpPr txBox="1"/>
          <p:nvPr/>
        </p:nvSpPr>
        <p:spPr>
          <a:xfrm>
            <a:off x="311700" y="178344"/>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000000"/>
                </a:solidFill>
                <a:latin typeface="Arial"/>
                <a:ea typeface="Arial"/>
                <a:cs typeface="Arial"/>
                <a:sym typeface="Arial"/>
              </a:rPr>
              <a:t>Q Based V.S. Policy Based Learning</a:t>
            </a:r>
            <a:endParaRPr b="0" i="0" sz="2800" u="none" cap="none" strike="noStrike">
              <a:solidFill>
                <a:srgbClr val="000000"/>
              </a:solidFill>
              <a:latin typeface="Arial"/>
              <a:ea typeface="Arial"/>
              <a:cs typeface="Arial"/>
              <a:sym typeface="Arial"/>
            </a:endParaRPr>
          </a:p>
        </p:txBody>
      </p:sp>
      <p:cxnSp>
        <p:nvCxnSpPr>
          <p:cNvPr id="1535" name="Google Shape;1535;p78"/>
          <p:cNvCxnSpPr/>
          <p:nvPr/>
        </p:nvCxnSpPr>
        <p:spPr>
          <a:xfrm flipH="1" rot="10800000">
            <a:off x="29875" y="1673400"/>
            <a:ext cx="9267900" cy="39000"/>
          </a:xfrm>
          <a:prstGeom prst="straightConnector1">
            <a:avLst/>
          </a:prstGeom>
          <a:noFill/>
          <a:ln cap="flat" cmpd="sng" w="28575">
            <a:solidFill>
              <a:srgbClr val="000000"/>
            </a:solidFill>
            <a:prstDash val="dash"/>
            <a:round/>
            <a:headEnd len="sm" w="sm" type="none"/>
            <a:tailEnd len="sm" w="sm" type="none"/>
          </a:ln>
        </p:spPr>
      </p:cxnSp>
      <p:cxnSp>
        <p:nvCxnSpPr>
          <p:cNvPr id="1536" name="Google Shape;1536;p78"/>
          <p:cNvCxnSpPr/>
          <p:nvPr/>
        </p:nvCxnSpPr>
        <p:spPr>
          <a:xfrm flipH="1" rot="10800000">
            <a:off x="29875" y="2054400"/>
            <a:ext cx="9267900" cy="39000"/>
          </a:xfrm>
          <a:prstGeom prst="straightConnector1">
            <a:avLst/>
          </a:prstGeom>
          <a:noFill/>
          <a:ln cap="flat" cmpd="sng" w="28575">
            <a:solidFill>
              <a:srgbClr val="000000"/>
            </a:solidFill>
            <a:prstDash val="dash"/>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79"/>
          <p:cNvSpPr txBox="1"/>
          <p:nvPr/>
        </p:nvSpPr>
        <p:spPr>
          <a:xfrm>
            <a:off x="106075" y="1278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Pros：</a:t>
            </a:r>
            <a:endParaRPr b="0" i="0" sz="1800" u="none" cap="none" strike="noStrike">
              <a:solidFill>
                <a:srgbClr val="000000"/>
              </a:solidFill>
              <a:latin typeface="Arial"/>
              <a:ea typeface="Arial"/>
              <a:cs typeface="Arial"/>
              <a:sym typeface="Arial"/>
            </a:endParaRPr>
          </a:p>
        </p:txBody>
      </p:sp>
      <p:sp>
        <p:nvSpPr>
          <p:cNvPr id="1542" name="Google Shape;1542;p79"/>
          <p:cNvSpPr txBox="1"/>
          <p:nvPr/>
        </p:nvSpPr>
        <p:spPr>
          <a:xfrm>
            <a:off x="1858675" y="821400"/>
            <a:ext cx="3454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Deep Q-Learning</a:t>
            </a:r>
            <a:endParaRPr b="0" i="0" sz="2400" u="none" cap="none" strike="noStrike">
              <a:solidFill>
                <a:srgbClr val="FF0000"/>
              </a:solidFill>
              <a:latin typeface="Arial"/>
              <a:ea typeface="Arial"/>
              <a:cs typeface="Arial"/>
              <a:sym typeface="Arial"/>
            </a:endParaRPr>
          </a:p>
        </p:txBody>
      </p:sp>
      <p:sp>
        <p:nvSpPr>
          <p:cNvPr id="1543" name="Google Shape;1543;p79"/>
          <p:cNvSpPr txBox="1"/>
          <p:nvPr/>
        </p:nvSpPr>
        <p:spPr>
          <a:xfrm>
            <a:off x="5363875" y="821400"/>
            <a:ext cx="3454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FF"/>
                </a:solidFill>
                <a:latin typeface="Arial"/>
                <a:ea typeface="Arial"/>
                <a:cs typeface="Arial"/>
                <a:sym typeface="Arial"/>
              </a:rPr>
              <a:t>Policy Gradient</a:t>
            </a:r>
            <a:endParaRPr b="0" i="0" sz="2400" u="none" cap="none" strike="noStrike">
              <a:solidFill>
                <a:srgbClr val="0000FF"/>
              </a:solidFill>
              <a:latin typeface="Arial"/>
              <a:ea typeface="Arial"/>
              <a:cs typeface="Arial"/>
              <a:sym typeface="Arial"/>
            </a:endParaRPr>
          </a:p>
        </p:txBody>
      </p:sp>
      <p:sp>
        <p:nvSpPr>
          <p:cNvPr id="1544" name="Google Shape;1544;p79"/>
          <p:cNvSpPr txBox="1"/>
          <p:nvPr/>
        </p:nvSpPr>
        <p:spPr>
          <a:xfrm>
            <a:off x="106075" y="2040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Cons：</a:t>
            </a:r>
            <a:endParaRPr b="0" i="0" sz="1800" u="none" cap="none" strike="noStrike">
              <a:solidFill>
                <a:srgbClr val="000000"/>
              </a:solidFill>
              <a:latin typeface="Arial"/>
              <a:ea typeface="Arial"/>
              <a:cs typeface="Arial"/>
              <a:sym typeface="Arial"/>
            </a:endParaRPr>
          </a:p>
        </p:txBody>
      </p:sp>
      <p:sp>
        <p:nvSpPr>
          <p:cNvPr id="1545" name="Google Shape;1545;p79"/>
          <p:cNvSpPr txBox="1"/>
          <p:nvPr/>
        </p:nvSpPr>
        <p:spPr>
          <a:xfrm>
            <a:off x="4855975" y="2028925"/>
            <a:ext cx="3750900" cy="41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FF"/>
              </a:buClr>
              <a:buSzPts val="1800"/>
              <a:buFont typeface="Arial"/>
              <a:buChar char="●"/>
            </a:pPr>
            <a:r>
              <a:rPr b="0" i="0" lang="zh-TW" sz="1800" u="none" cap="none" strike="noStrike">
                <a:solidFill>
                  <a:srgbClr val="0000FF"/>
                </a:solidFill>
                <a:latin typeface="Arial"/>
                <a:ea typeface="Arial"/>
                <a:cs typeface="Arial"/>
                <a:sym typeface="Arial"/>
              </a:rPr>
              <a:t>回合更新學習速度慢，有可能因為一直沒有到達終點以至於被困住...</a:t>
            </a:r>
            <a:endParaRPr b="0" i="0" sz="1800" u="none" cap="none" strike="noStrike">
              <a:solidFill>
                <a:srgbClr val="0000FF"/>
              </a:solidFill>
              <a:latin typeface="Arial"/>
              <a:ea typeface="Arial"/>
              <a:cs typeface="Arial"/>
              <a:sym typeface="Arial"/>
            </a:endParaRPr>
          </a:p>
        </p:txBody>
      </p:sp>
      <p:sp>
        <p:nvSpPr>
          <p:cNvPr id="1546" name="Google Shape;1546;p79"/>
          <p:cNvSpPr txBox="1"/>
          <p:nvPr/>
        </p:nvSpPr>
        <p:spPr>
          <a:xfrm>
            <a:off x="311700" y="178344"/>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000000"/>
                </a:solidFill>
                <a:latin typeface="Arial"/>
                <a:ea typeface="Arial"/>
                <a:cs typeface="Arial"/>
                <a:sym typeface="Arial"/>
              </a:rPr>
              <a:t>Q Based V.S. Policy Based Learning</a:t>
            </a:r>
            <a:endParaRPr b="0" i="0" sz="2800" u="none" cap="none" strike="noStrike">
              <a:solidFill>
                <a:srgbClr val="000000"/>
              </a:solidFill>
              <a:latin typeface="Arial"/>
              <a:ea typeface="Arial"/>
              <a:cs typeface="Arial"/>
              <a:sym typeface="Arial"/>
            </a:endParaRPr>
          </a:p>
        </p:txBody>
      </p:sp>
      <p:cxnSp>
        <p:nvCxnSpPr>
          <p:cNvPr id="1547" name="Google Shape;1547;p79"/>
          <p:cNvCxnSpPr/>
          <p:nvPr/>
        </p:nvCxnSpPr>
        <p:spPr>
          <a:xfrm flipH="1" rot="10800000">
            <a:off x="29875" y="1978200"/>
            <a:ext cx="9267900" cy="39000"/>
          </a:xfrm>
          <a:prstGeom prst="straightConnector1">
            <a:avLst/>
          </a:prstGeom>
          <a:noFill/>
          <a:ln cap="flat" cmpd="sng" w="28575">
            <a:solidFill>
              <a:srgbClr val="000000"/>
            </a:solidFill>
            <a:prstDash val="dash"/>
            <a:round/>
            <a:headEnd len="sm" w="sm" type="none"/>
            <a:tailEnd len="sm" w="sm" type="none"/>
          </a:ln>
        </p:spPr>
      </p:cxnSp>
      <p:grpSp>
        <p:nvGrpSpPr>
          <p:cNvPr id="1548" name="Google Shape;1548;p79"/>
          <p:cNvGrpSpPr/>
          <p:nvPr/>
        </p:nvGrpSpPr>
        <p:grpSpPr>
          <a:xfrm>
            <a:off x="1401475" y="1278600"/>
            <a:ext cx="3750900" cy="715200"/>
            <a:chOff x="1401475" y="1278600"/>
            <a:chExt cx="3750900" cy="715200"/>
          </a:xfrm>
        </p:grpSpPr>
        <p:sp>
          <p:nvSpPr>
            <p:cNvPr id="1549" name="Google Shape;1549;p79"/>
            <p:cNvSpPr txBox="1"/>
            <p:nvPr/>
          </p:nvSpPr>
          <p:spPr>
            <a:xfrm>
              <a:off x="1401475" y="1278600"/>
              <a:ext cx="3750900" cy="41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0000"/>
                </a:buClr>
                <a:buSzPts val="1800"/>
                <a:buFont typeface="Arial"/>
                <a:buChar char="●"/>
              </a:pPr>
              <a:r>
                <a:rPr b="0" i="0" lang="zh-TW" sz="1800" u="none" cap="none" strike="noStrike">
                  <a:solidFill>
                    <a:srgbClr val="FF0000"/>
                  </a:solidFill>
                  <a:latin typeface="Arial"/>
                  <a:ea typeface="Arial"/>
                  <a:cs typeface="Arial"/>
                  <a:sym typeface="Arial"/>
                </a:rPr>
                <a:t>及時修正對環境的認知</a:t>
              </a:r>
              <a:endParaRPr b="0" i="0" sz="1800" u="none" cap="none" strike="noStrike">
                <a:solidFill>
                  <a:srgbClr val="FF0000"/>
                </a:solidFill>
                <a:latin typeface="Arial"/>
                <a:ea typeface="Arial"/>
                <a:cs typeface="Arial"/>
                <a:sym typeface="Arial"/>
              </a:endParaRPr>
            </a:p>
          </p:txBody>
        </p:sp>
        <p:sp>
          <p:nvSpPr>
            <p:cNvPr id="1550" name="Google Shape;1550;p79"/>
            <p:cNvSpPr txBox="1"/>
            <p:nvPr/>
          </p:nvSpPr>
          <p:spPr>
            <a:xfrm>
              <a:off x="1401475" y="1583400"/>
              <a:ext cx="3750900" cy="41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0000"/>
                </a:buClr>
                <a:buSzPts val="1800"/>
                <a:buFont typeface="Arial"/>
                <a:buChar char="●"/>
              </a:pPr>
              <a:r>
                <a:rPr b="0" i="0" lang="zh-TW" sz="1800" u="none" cap="none" strike="noStrike">
                  <a:solidFill>
                    <a:srgbClr val="FF0000"/>
                  </a:solidFill>
                  <a:latin typeface="Arial"/>
                  <a:ea typeface="Arial"/>
                  <a:cs typeface="Arial"/>
                  <a:sym typeface="Arial"/>
                </a:rPr>
                <a:t>可回放過去經驗</a:t>
              </a:r>
              <a:endParaRPr b="0" i="0" sz="1800" u="none" cap="none" strike="noStrike">
                <a:solidFill>
                  <a:srgbClr val="FF0000"/>
                </a:solidFill>
                <a:latin typeface="Arial"/>
                <a:ea typeface="Arial"/>
                <a:cs typeface="Arial"/>
                <a:sym typeface="Arial"/>
              </a:endParaRPr>
            </a:p>
          </p:txBody>
        </p:sp>
      </p:grpSp>
      <p:grpSp>
        <p:nvGrpSpPr>
          <p:cNvPr id="1551" name="Google Shape;1551;p79"/>
          <p:cNvGrpSpPr/>
          <p:nvPr/>
        </p:nvGrpSpPr>
        <p:grpSpPr>
          <a:xfrm>
            <a:off x="4855975" y="1278600"/>
            <a:ext cx="4441800" cy="715200"/>
            <a:chOff x="4855975" y="1278600"/>
            <a:chExt cx="4441800" cy="715200"/>
          </a:xfrm>
        </p:grpSpPr>
        <p:sp>
          <p:nvSpPr>
            <p:cNvPr id="1552" name="Google Shape;1552;p79"/>
            <p:cNvSpPr txBox="1"/>
            <p:nvPr/>
          </p:nvSpPr>
          <p:spPr>
            <a:xfrm>
              <a:off x="4855975" y="1278600"/>
              <a:ext cx="4441800" cy="41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FF"/>
                </a:buClr>
                <a:buSzPts val="1800"/>
                <a:buFont typeface="Arial"/>
                <a:buChar char="●"/>
              </a:pPr>
              <a:r>
                <a:rPr b="0" i="0" lang="zh-TW" sz="1800" u="none" cap="none" strike="noStrike">
                  <a:solidFill>
                    <a:srgbClr val="0000FF"/>
                  </a:solidFill>
                  <a:latin typeface="Arial"/>
                  <a:ea typeface="Arial"/>
                  <a:cs typeface="Arial"/>
                  <a:sym typeface="Arial"/>
                </a:rPr>
                <a:t>藉由輸出概率自行調整隨機探索程度</a:t>
              </a:r>
              <a:endParaRPr b="0" i="0" sz="1800" u="none" cap="none" strike="noStrike">
                <a:solidFill>
                  <a:srgbClr val="0000FF"/>
                </a:solidFill>
                <a:latin typeface="Arial"/>
                <a:ea typeface="Arial"/>
                <a:cs typeface="Arial"/>
                <a:sym typeface="Arial"/>
              </a:endParaRPr>
            </a:p>
          </p:txBody>
        </p:sp>
        <p:sp>
          <p:nvSpPr>
            <p:cNvPr id="1553" name="Google Shape;1553;p79"/>
            <p:cNvSpPr txBox="1"/>
            <p:nvPr/>
          </p:nvSpPr>
          <p:spPr>
            <a:xfrm>
              <a:off x="4855975" y="1583400"/>
              <a:ext cx="4030200" cy="41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FF"/>
                </a:buClr>
                <a:buSzPts val="1800"/>
                <a:buFont typeface="Arial"/>
                <a:buChar char="●"/>
              </a:pPr>
              <a:r>
                <a:rPr b="0" i="0" lang="zh-TW" sz="1800" u="none" cap="none" strike="noStrike">
                  <a:solidFill>
                    <a:srgbClr val="0000FF"/>
                  </a:solidFill>
                  <a:latin typeface="Arial"/>
                  <a:ea typeface="Arial"/>
                  <a:cs typeface="Arial"/>
                  <a:sym typeface="Arial"/>
                </a:rPr>
                <a:t>可以處理連續值動作的問題</a:t>
              </a:r>
              <a:endParaRPr b="0" i="0" sz="1800" u="none" cap="none" strike="noStrike">
                <a:solidFill>
                  <a:srgbClr val="0000FF"/>
                </a:solidFill>
                <a:latin typeface="Arial"/>
                <a:ea typeface="Arial"/>
                <a:cs typeface="Arial"/>
                <a:sym typeface="Arial"/>
              </a:endParaRPr>
            </a:p>
          </p:txBody>
        </p:sp>
      </p:grpSp>
      <p:grpSp>
        <p:nvGrpSpPr>
          <p:cNvPr id="1554" name="Google Shape;1554;p79"/>
          <p:cNvGrpSpPr/>
          <p:nvPr/>
        </p:nvGrpSpPr>
        <p:grpSpPr>
          <a:xfrm>
            <a:off x="1756800" y="3562475"/>
            <a:ext cx="7385700" cy="927000"/>
            <a:chOff x="1985400" y="3029075"/>
            <a:chExt cx="7385700" cy="927000"/>
          </a:xfrm>
        </p:grpSpPr>
        <p:sp>
          <p:nvSpPr>
            <p:cNvPr id="1555" name="Google Shape;1555;p79"/>
            <p:cNvSpPr txBox="1"/>
            <p:nvPr/>
          </p:nvSpPr>
          <p:spPr>
            <a:xfrm>
              <a:off x="1985400" y="3029075"/>
              <a:ext cx="3454500" cy="92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Lobster"/>
                  <a:ea typeface="Lobster"/>
                  <a:cs typeface="Lobster"/>
                  <a:sym typeface="Lobster"/>
                </a:rPr>
                <a:t>Value Based Model</a:t>
              </a:r>
              <a:endParaRPr b="0" i="0" sz="3000" u="none" cap="none" strike="noStrike">
                <a:solidFill>
                  <a:srgbClr val="FF0000"/>
                </a:solidFill>
                <a:latin typeface="Lobster"/>
                <a:ea typeface="Lobster"/>
                <a:cs typeface="Lobster"/>
                <a:sym typeface="Lobster"/>
              </a:endParaRPr>
            </a:p>
          </p:txBody>
        </p:sp>
        <p:sp>
          <p:nvSpPr>
            <p:cNvPr id="1556" name="Google Shape;1556;p79"/>
            <p:cNvSpPr txBox="1"/>
            <p:nvPr/>
          </p:nvSpPr>
          <p:spPr>
            <a:xfrm>
              <a:off x="5620200" y="3029075"/>
              <a:ext cx="3750900" cy="92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FF"/>
                  </a:solidFill>
                  <a:latin typeface="Lobster"/>
                  <a:ea typeface="Lobster"/>
                  <a:cs typeface="Lobster"/>
                  <a:sym typeface="Lobster"/>
                </a:rPr>
                <a:t>Policy Based Model</a:t>
              </a:r>
              <a:endParaRPr b="0" i="0" sz="3000" u="none" cap="none" strike="noStrike">
                <a:solidFill>
                  <a:srgbClr val="0000FF"/>
                </a:solidFill>
                <a:latin typeface="Lobster"/>
                <a:ea typeface="Lobster"/>
                <a:cs typeface="Lobster"/>
                <a:sym typeface="Lobster"/>
              </a:endParaRPr>
            </a:p>
          </p:txBody>
        </p:sp>
      </p:grpSp>
      <p:grpSp>
        <p:nvGrpSpPr>
          <p:cNvPr id="1557" name="Google Shape;1557;p79"/>
          <p:cNvGrpSpPr/>
          <p:nvPr/>
        </p:nvGrpSpPr>
        <p:grpSpPr>
          <a:xfrm>
            <a:off x="1401475" y="2040600"/>
            <a:ext cx="3750900" cy="1521900"/>
            <a:chOff x="1401475" y="2040600"/>
            <a:chExt cx="3750900" cy="1521900"/>
          </a:xfrm>
        </p:grpSpPr>
        <p:sp>
          <p:nvSpPr>
            <p:cNvPr id="1558" name="Google Shape;1558;p79"/>
            <p:cNvSpPr txBox="1"/>
            <p:nvPr/>
          </p:nvSpPr>
          <p:spPr>
            <a:xfrm>
              <a:off x="1401475" y="2040600"/>
              <a:ext cx="3750900" cy="41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0000"/>
                </a:buClr>
                <a:buSzPts val="1800"/>
                <a:buFont typeface="Arial"/>
                <a:buChar char="●"/>
              </a:pPr>
              <a:r>
                <a:rPr b="0" i="0" lang="zh-TW" sz="1800" u="none" cap="none" strike="noStrike">
                  <a:solidFill>
                    <a:srgbClr val="FF0000"/>
                  </a:solidFill>
                  <a:latin typeface="Arial"/>
                  <a:ea typeface="Arial"/>
                  <a:cs typeface="Arial"/>
                  <a:sym typeface="Arial"/>
                </a:rPr>
                <a:t>只能處理Discrete動作的問題</a:t>
              </a:r>
              <a:endParaRPr b="0" i="0" sz="1800" u="none" cap="none" strike="noStrike">
                <a:solidFill>
                  <a:srgbClr val="FF0000"/>
                </a:solidFill>
                <a:latin typeface="Arial"/>
                <a:ea typeface="Arial"/>
                <a:cs typeface="Arial"/>
                <a:sym typeface="Arial"/>
              </a:endParaRPr>
            </a:p>
          </p:txBody>
        </p:sp>
        <p:sp>
          <p:nvSpPr>
            <p:cNvPr id="1559" name="Google Shape;1559;p79"/>
            <p:cNvSpPr txBox="1"/>
            <p:nvPr/>
          </p:nvSpPr>
          <p:spPr>
            <a:xfrm>
              <a:off x="1401475" y="2345400"/>
              <a:ext cx="3300000" cy="683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0000"/>
                </a:buClr>
                <a:buSzPts val="1800"/>
                <a:buFont typeface="Arial"/>
                <a:buChar char="●"/>
              </a:pPr>
              <a:r>
                <a:rPr b="0" i="0" lang="zh-TW" sz="1800" u="none" cap="none" strike="noStrike">
                  <a:solidFill>
                    <a:srgbClr val="FF0000"/>
                  </a:solidFill>
                  <a:latin typeface="Arial"/>
                  <a:ea typeface="Arial"/>
                  <a:cs typeface="Arial"/>
                  <a:sym typeface="Arial"/>
                </a:rPr>
                <a:t>當好動作較少時，隨機抽樣過去經驗學習效率低</a:t>
              </a:r>
              <a:endParaRPr b="0" i="0" sz="1800" u="none" cap="none" strike="noStrike">
                <a:solidFill>
                  <a:srgbClr val="FF0000"/>
                </a:solidFill>
                <a:latin typeface="Arial"/>
                <a:ea typeface="Arial"/>
                <a:cs typeface="Arial"/>
                <a:sym typeface="Arial"/>
              </a:endParaRPr>
            </a:p>
          </p:txBody>
        </p:sp>
        <p:sp>
          <p:nvSpPr>
            <p:cNvPr id="1560" name="Google Shape;1560;p79"/>
            <p:cNvSpPr txBox="1"/>
            <p:nvPr/>
          </p:nvSpPr>
          <p:spPr>
            <a:xfrm>
              <a:off x="1401475" y="2878800"/>
              <a:ext cx="3750900" cy="683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0000"/>
                </a:buClr>
                <a:buSzPts val="1800"/>
                <a:buFont typeface="Arial"/>
                <a:buChar char="●"/>
              </a:pPr>
              <a:r>
                <a:rPr b="0" i="0" lang="zh-TW" sz="1800" u="none" cap="none" strike="noStrike">
                  <a:solidFill>
                    <a:srgbClr val="FF0000"/>
                  </a:solidFill>
                  <a:latin typeface="Arial"/>
                  <a:ea typeface="Arial"/>
                  <a:cs typeface="Arial"/>
                  <a:sym typeface="Arial"/>
                </a:rPr>
                <a:t>Q值的評估對policy是否有直接幫助</a:t>
              </a:r>
              <a:endParaRPr b="0" i="0" sz="1800" u="none" cap="none" strike="noStrike">
                <a:solidFill>
                  <a:srgbClr val="FF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8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566" name="Google Shape;1566;p80"/>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0"/>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568" name="Google Shape;1568;p80"/>
          <p:cNvSpPr txBox="1"/>
          <p:nvPr/>
        </p:nvSpPr>
        <p:spPr>
          <a:xfrm>
            <a:off x="311700" y="178344"/>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000000"/>
                </a:solidFill>
                <a:latin typeface="Arial"/>
                <a:ea typeface="Arial"/>
                <a:cs typeface="Arial"/>
                <a:sym typeface="Arial"/>
              </a:rPr>
              <a:t>下回預告</a:t>
            </a:r>
            <a:endParaRPr b="0" i="0" sz="2800" u="none" cap="none" strike="noStrike">
              <a:solidFill>
                <a:srgbClr val="000000"/>
              </a:solidFill>
              <a:latin typeface="Arial"/>
              <a:ea typeface="Arial"/>
              <a:cs typeface="Arial"/>
              <a:sym typeface="Arial"/>
            </a:endParaRPr>
          </a:p>
        </p:txBody>
      </p:sp>
      <p:sp>
        <p:nvSpPr>
          <p:cNvPr id="1569" name="Google Shape;1569;p80"/>
          <p:cNvSpPr txBox="1"/>
          <p:nvPr/>
        </p:nvSpPr>
        <p:spPr>
          <a:xfrm>
            <a:off x="866150" y="1305100"/>
            <a:ext cx="7701300" cy="3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不只要訓練</a:t>
            </a:r>
            <a:r>
              <a:rPr b="0" i="0" lang="zh-TW" sz="1800" u="none" cap="none" strike="noStrike">
                <a:solidFill>
                  <a:srgbClr val="0000FF"/>
                </a:solidFill>
                <a:latin typeface="Arial"/>
                <a:ea typeface="Arial"/>
                <a:cs typeface="Arial"/>
                <a:sym typeface="Arial"/>
              </a:rPr>
              <a:t>反射動作</a:t>
            </a:r>
            <a:r>
              <a:rPr b="0" i="0" lang="zh-TW" sz="1800" u="none" cap="none" strike="noStrike">
                <a:solidFill>
                  <a:srgbClr val="000000"/>
                </a:solidFill>
                <a:latin typeface="Arial"/>
                <a:ea typeface="Arial"/>
                <a:cs typeface="Arial"/>
                <a:sym typeface="Arial"/>
              </a:rPr>
              <a:t>，也要編寫一本</a:t>
            </a:r>
            <a:r>
              <a:rPr b="0" i="0" lang="zh-TW" sz="1800" u="none" cap="none" strike="noStrike">
                <a:solidFill>
                  <a:srgbClr val="FF0000"/>
                </a:solidFill>
                <a:latin typeface="Arial"/>
                <a:ea typeface="Arial"/>
                <a:cs typeface="Arial"/>
                <a:sym typeface="Arial"/>
              </a:rPr>
              <a:t>武功祕笈</a:t>
            </a:r>
            <a:r>
              <a:rPr b="0" i="0" lang="zh-TW" sz="1800" u="none" cap="none" strike="noStrike">
                <a:solidFill>
                  <a:srgbClr val="000000"/>
                </a:solidFill>
                <a:latin typeface="Arial"/>
                <a:ea typeface="Arial"/>
                <a:cs typeface="Arial"/>
                <a:sym typeface="Arial"/>
              </a:rPr>
              <a:t>才能真的練就</a:t>
            </a:r>
            <a:r>
              <a:rPr b="1" i="0" lang="zh-TW" sz="1800" u="none" cap="none" strike="noStrike">
                <a:solidFill>
                  <a:srgbClr val="000000"/>
                </a:solidFill>
                <a:latin typeface="Arial"/>
                <a:ea typeface="Arial"/>
                <a:cs typeface="Arial"/>
                <a:sym typeface="Arial"/>
              </a:rPr>
              <a:t>如來神掌</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nvGrpSpPr>
          <p:cNvPr id="1570" name="Google Shape;1570;p80"/>
          <p:cNvGrpSpPr/>
          <p:nvPr/>
        </p:nvGrpSpPr>
        <p:grpSpPr>
          <a:xfrm>
            <a:off x="2247325" y="1548450"/>
            <a:ext cx="3176874" cy="3199399"/>
            <a:chOff x="2247325" y="1548450"/>
            <a:chExt cx="3176874" cy="3199399"/>
          </a:xfrm>
        </p:grpSpPr>
        <p:sp>
          <p:nvSpPr>
            <p:cNvPr id="1571" name="Google Shape;1571;p80"/>
            <p:cNvSpPr txBox="1"/>
            <p:nvPr/>
          </p:nvSpPr>
          <p:spPr>
            <a:xfrm>
              <a:off x="2247325" y="1548450"/>
              <a:ext cx="20847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zh-TW" sz="4800" u="none" cap="none" strike="noStrike">
                  <a:solidFill>
                    <a:srgbClr val="FF0000"/>
                  </a:solidFill>
                  <a:latin typeface="Arial"/>
                  <a:ea typeface="Arial"/>
                  <a:cs typeface="Arial"/>
                  <a:sym typeface="Arial"/>
                </a:rPr>
                <a:t>Critic</a:t>
              </a:r>
              <a:endParaRPr b="0" i="0" sz="4800" u="none" cap="none" strike="noStrike">
                <a:solidFill>
                  <a:srgbClr val="FF0000"/>
                </a:solidFill>
                <a:latin typeface="Arial"/>
                <a:ea typeface="Arial"/>
                <a:cs typeface="Arial"/>
                <a:sym typeface="Arial"/>
              </a:endParaRPr>
            </a:p>
          </p:txBody>
        </p:sp>
        <p:pic>
          <p:nvPicPr>
            <p:cNvPr id="1572" name="Google Shape;1572;p80"/>
            <p:cNvPicPr preferRelativeResize="0"/>
            <p:nvPr/>
          </p:nvPicPr>
          <p:blipFill rotWithShape="1">
            <a:blip r:embed="rId3">
              <a:alphaModFix/>
            </a:blip>
            <a:srcRect b="0" l="0" r="0" t="0"/>
            <a:stretch/>
          </p:blipFill>
          <p:spPr>
            <a:xfrm>
              <a:off x="2533925" y="2542100"/>
              <a:ext cx="2890274" cy="2205749"/>
            </a:xfrm>
            <a:prstGeom prst="rect">
              <a:avLst/>
            </a:prstGeom>
            <a:noFill/>
            <a:ln>
              <a:noFill/>
            </a:ln>
          </p:spPr>
        </p:pic>
      </p:grpSp>
      <p:grpSp>
        <p:nvGrpSpPr>
          <p:cNvPr id="1573" name="Google Shape;1573;p80"/>
          <p:cNvGrpSpPr/>
          <p:nvPr/>
        </p:nvGrpSpPr>
        <p:grpSpPr>
          <a:xfrm>
            <a:off x="93895" y="1542000"/>
            <a:ext cx="2753505" cy="3205850"/>
            <a:chOff x="93895" y="1542000"/>
            <a:chExt cx="2753505" cy="3205850"/>
          </a:xfrm>
        </p:grpSpPr>
        <p:sp>
          <p:nvSpPr>
            <p:cNvPr id="1574" name="Google Shape;1574;p80"/>
            <p:cNvSpPr txBox="1"/>
            <p:nvPr/>
          </p:nvSpPr>
          <p:spPr>
            <a:xfrm>
              <a:off x="762700" y="1542000"/>
              <a:ext cx="20847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zh-TW" sz="4800" u="none" cap="none" strike="noStrike">
                  <a:solidFill>
                    <a:srgbClr val="0000FF"/>
                  </a:solidFill>
                  <a:latin typeface="Arial"/>
                  <a:ea typeface="Arial"/>
                  <a:cs typeface="Arial"/>
                  <a:sym typeface="Arial"/>
                </a:rPr>
                <a:t>Actor</a:t>
              </a:r>
              <a:endParaRPr b="0" i="0" sz="48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FF"/>
                </a:solidFill>
                <a:latin typeface="Arial"/>
                <a:ea typeface="Arial"/>
                <a:cs typeface="Arial"/>
                <a:sym typeface="Arial"/>
              </a:endParaRPr>
            </a:p>
          </p:txBody>
        </p:sp>
        <p:pic>
          <p:nvPicPr>
            <p:cNvPr id="1575" name="Google Shape;1575;p80"/>
            <p:cNvPicPr preferRelativeResize="0"/>
            <p:nvPr/>
          </p:nvPicPr>
          <p:blipFill rotWithShape="1">
            <a:blip r:embed="rId4">
              <a:alphaModFix/>
            </a:blip>
            <a:srcRect b="0" l="0" r="0" t="0"/>
            <a:stretch/>
          </p:blipFill>
          <p:spPr>
            <a:xfrm>
              <a:off x="93895" y="2542100"/>
              <a:ext cx="2558354" cy="2205750"/>
            </a:xfrm>
            <a:prstGeom prst="rect">
              <a:avLst/>
            </a:prstGeom>
            <a:noFill/>
            <a:ln>
              <a:noFill/>
            </a:ln>
          </p:spPr>
        </p:pic>
      </p:grpSp>
      <p:grpSp>
        <p:nvGrpSpPr>
          <p:cNvPr id="1576" name="Google Shape;1576;p80"/>
          <p:cNvGrpSpPr/>
          <p:nvPr/>
        </p:nvGrpSpPr>
        <p:grpSpPr>
          <a:xfrm>
            <a:off x="5508725" y="1600525"/>
            <a:ext cx="3635274" cy="3147325"/>
            <a:chOff x="5508725" y="1600525"/>
            <a:chExt cx="3635274" cy="3147325"/>
          </a:xfrm>
        </p:grpSpPr>
        <p:sp>
          <p:nvSpPr>
            <p:cNvPr id="1577" name="Google Shape;1577;p80"/>
            <p:cNvSpPr txBox="1"/>
            <p:nvPr/>
          </p:nvSpPr>
          <p:spPr>
            <a:xfrm>
              <a:off x="6351600" y="1600525"/>
              <a:ext cx="2084700" cy="6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zh-TW" sz="4800" u="none" cap="none" strike="noStrike">
                  <a:solidFill>
                    <a:srgbClr val="000000"/>
                  </a:solidFill>
                  <a:latin typeface="Arial"/>
                  <a:ea typeface="Arial"/>
                  <a:cs typeface="Arial"/>
                  <a:sym typeface="Arial"/>
                </a:rPr>
                <a:t>DDPG</a:t>
              </a:r>
              <a:endParaRPr b="1" i="0" sz="4800" u="none" cap="none" strike="noStrike">
                <a:solidFill>
                  <a:srgbClr val="000000"/>
                </a:solidFill>
                <a:latin typeface="Arial"/>
                <a:ea typeface="Arial"/>
                <a:cs typeface="Arial"/>
                <a:sym typeface="Arial"/>
              </a:endParaRPr>
            </a:p>
          </p:txBody>
        </p:sp>
        <p:pic>
          <p:nvPicPr>
            <p:cNvPr id="1578" name="Google Shape;1578;p80"/>
            <p:cNvPicPr preferRelativeResize="0"/>
            <p:nvPr/>
          </p:nvPicPr>
          <p:blipFill rotWithShape="1">
            <a:blip r:embed="rId5">
              <a:alphaModFix/>
            </a:blip>
            <a:srcRect b="0" l="0" r="0" t="0"/>
            <a:stretch/>
          </p:blipFill>
          <p:spPr>
            <a:xfrm>
              <a:off x="5508725" y="2542100"/>
              <a:ext cx="3635274" cy="220575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81"/>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1100"/>
              <a:buFont typeface="Arial"/>
              <a:buNone/>
            </a:pPr>
            <a:r>
              <a:rPr lang="zh-TW" sz="4000">
                <a:solidFill>
                  <a:schemeClr val="dk1"/>
                </a:solidFill>
              </a:rPr>
              <a:t>挑戰時間</a:t>
            </a:r>
            <a:endParaRPr sz="4000">
              <a:solidFill>
                <a:schemeClr val="dk1"/>
              </a:solidFill>
            </a:endParaRPr>
          </a:p>
          <a:p>
            <a:pPr indent="0" lvl="0" marL="0" marR="0" rtl="0" algn="l">
              <a:lnSpc>
                <a:spcPct val="100000"/>
              </a:lnSpc>
              <a:spcBef>
                <a:spcPts val="0"/>
              </a:spcBef>
              <a:spcAft>
                <a:spcPts val="0"/>
              </a:spcAft>
              <a:buClr>
                <a:srgbClr val="56BADC"/>
              </a:buClr>
              <a:buSzPts val="4200"/>
              <a:buFont typeface="Arial"/>
              <a:buNone/>
            </a:pPr>
            <a:r>
              <a:t/>
            </a:r>
            <a:endParaRPr sz="3000">
              <a:solidFill>
                <a:srgbClr val="000000"/>
              </a:solidFill>
            </a:endParaRPr>
          </a:p>
        </p:txBody>
      </p:sp>
      <p:sp>
        <p:nvSpPr>
          <p:cNvPr id="1584" name="Google Shape;1584;p81"/>
          <p:cNvSpPr txBox="1"/>
          <p:nvPr/>
        </p:nvSpPr>
        <p:spPr>
          <a:xfrm>
            <a:off x="1063850" y="2348027"/>
            <a:ext cx="7158900" cy="52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595959"/>
                </a:solidFill>
                <a:latin typeface="Arial"/>
                <a:ea typeface="Arial"/>
                <a:cs typeface="Arial"/>
                <a:sym typeface="Arial"/>
              </a:rPr>
              <a:t>手癢了嗎？ It's coding time !</a:t>
            </a:r>
            <a:endParaRPr b="0" i="0" sz="2800" u="none" cap="none" strike="noStrike">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595959"/>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pic>
        <p:nvPicPr>
          <p:cNvPr id="1589" name="Google Shape;1589;p82" title="S4 Challenge time p94">
            <a:hlinkClick r:id="rId3"/>
          </p:cNvPr>
          <p:cNvPicPr preferRelativeResize="0"/>
          <p:nvPr/>
        </p:nvPicPr>
        <p:blipFill rotWithShape="1">
          <a:blip r:embed="rId4">
            <a:alphaModFix/>
          </a:blip>
          <a:srcRect b="0" l="0" r="0" t="0"/>
          <a:stretch/>
        </p:blipFill>
        <p:spPr>
          <a:xfrm>
            <a:off x="2286000" y="1085844"/>
            <a:ext cx="4572000" cy="3429000"/>
          </a:xfrm>
          <a:prstGeom prst="rect">
            <a:avLst/>
          </a:prstGeom>
          <a:noFill/>
          <a:ln>
            <a:noFill/>
          </a:ln>
        </p:spPr>
      </p:pic>
      <p:sp>
        <p:nvSpPr>
          <p:cNvPr id="1590" name="Google Shape;1590;p82"/>
          <p:cNvSpPr txBox="1"/>
          <p:nvPr>
            <p:ph type="title"/>
          </p:nvPr>
        </p:nvSpPr>
        <p:spPr>
          <a:xfrm>
            <a:off x="451675" y="67427"/>
            <a:ext cx="5518500" cy="650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1100"/>
              <a:buFont typeface="Arial"/>
              <a:buNone/>
            </a:pPr>
            <a:r>
              <a:rPr lang="zh-TW" sz="4000">
                <a:solidFill>
                  <a:schemeClr val="dk1"/>
                </a:solidFill>
              </a:rPr>
              <a:t>Policy Gradient實戰</a:t>
            </a:r>
            <a:endParaRPr sz="4000">
              <a:solidFill>
                <a:schemeClr val="dk1"/>
              </a:solidFill>
            </a:endParaRPr>
          </a:p>
          <a:p>
            <a:pPr indent="0" lvl="0" marL="0" marR="0" rtl="0" algn="l">
              <a:lnSpc>
                <a:spcPct val="100000"/>
              </a:lnSpc>
              <a:spcBef>
                <a:spcPts val="0"/>
              </a:spcBef>
              <a:spcAft>
                <a:spcPts val="0"/>
              </a:spcAft>
              <a:buClr>
                <a:srgbClr val="56BADC"/>
              </a:buClr>
              <a:buSzPts val="4200"/>
              <a:buFont typeface="Arial"/>
              <a:buNone/>
            </a:pPr>
            <a:r>
              <a:t/>
            </a:r>
            <a:endParaRPr sz="30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1042888" y="2938204"/>
            <a:ext cx="5518500" cy="17412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chemeClr val="dk1"/>
              </a:buClr>
              <a:buSzPts val="4000"/>
              <a:buFont typeface="Arial"/>
              <a:buNone/>
            </a:pPr>
            <a:r>
              <a:rPr lang="zh-TW" sz="4000">
                <a:solidFill>
                  <a:schemeClr val="dk1"/>
                </a:solidFill>
              </a:rPr>
              <a:t>Deep Q-Learning 概念</a:t>
            </a:r>
            <a:endParaRPr sz="4000">
              <a:solidFill>
                <a:schemeClr val="dk1"/>
              </a:solidFill>
            </a:endParaRPr>
          </a:p>
          <a:p>
            <a:pPr indent="0" lvl="0" marL="0" marR="0" rtl="0" algn="l">
              <a:lnSpc>
                <a:spcPct val="100000"/>
              </a:lnSpc>
              <a:spcBef>
                <a:spcPts val="0"/>
              </a:spcBef>
              <a:spcAft>
                <a:spcPts val="0"/>
              </a:spcAft>
              <a:buClr>
                <a:srgbClr val="56BADC"/>
              </a:buClr>
              <a:buSzPts val="4200"/>
              <a:buFont typeface="Arial"/>
              <a:buNone/>
            </a:pPr>
            <a:r>
              <a:t/>
            </a:r>
            <a:endParaRPr sz="3000">
              <a:solidFill>
                <a:srgbClr val="000000"/>
              </a:solidFill>
            </a:endParaRPr>
          </a:p>
        </p:txBody>
      </p:sp>
      <p:sp>
        <p:nvSpPr>
          <p:cNvPr id="129" name="Google Shape;129;p20"/>
          <p:cNvSpPr txBox="1"/>
          <p:nvPr>
            <p:ph idx="1" type="body"/>
          </p:nvPr>
        </p:nvSpPr>
        <p:spPr>
          <a:xfrm>
            <a:off x="1089150" y="2418350"/>
            <a:ext cx="5518500" cy="3399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95959"/>
              </a:buClr>
              <a:buSzPts val="2800"/>
              <a:buFont typeface="Arial"/>
              <a:buNone/>
            </a:pPr>
            <a:r>
              <a:rPr lang="zh-TW" sz="2800">
                <a:solidFill>
                  <a:srgbClr val="595959"/>
                </a:solidFill>
              </a:rPr>
              <a:t>進化版 Q-Learning</a:t>
            </a:r>
            <a:endParaRPr b="0" i="0" sz="1000" u="none" cap="none" strike="noStrike">
              <a:solidFill>
                <a:srgbClr val="A6AAA9"/>
              </a:solidFill>
              <a:latin typeface="Arial"/>
              <a:ea typeface="Arial"/>
              <a:cs typeface="Arial"/>
              <a:sym typeface="Arial"/>
            </a:endParaRPr>
          </a:p>
        </p:txBody>
      </p:sp>
      <p:pic>
        <p:nvPicPr>
          <p:cNvPr id="130" name="Google Shape;130;p20"/>
          <p:cNvPicPr preferRelativeResize="0"/>
          <p:nvPr/>
        </p:nvPicPr>
        <p:blipFill rotWithShape="1">
          <a:blip r:embed="rId3">
            <a:alphaModFix/>
          </a:blip>
          <a:srcRect b="0" l="0" r="0" t="0"/>
          <a:stretch/>
        </p:blipFill>
        <p:spPr>
          <a:xfrm>
            <a:off x="5365525" y="526281"/>
            <a:ext cx="3778468" cy="171211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8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596" name="Google Shape;1596;p83"/>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83"/>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grpSp>
        <p:nvGrpSpPr>
          <p:cNvPr id="1598" name="Google Shape;1598;p83"/>
          <p:cNvGrpSpPr/>
          <p:nvPr/>
        </p:nvGrpSpPr>
        <p:grpSpPr>
          <a:xfrm>
            <a:off x="5452631" y="1267200"/>
            <a:ext cx="2823969" cy="1742298"/>
            <a:chOff x="5452631" y="1267200"/>
            <a:chExt cx="2823969" cy="1742298"/>
          </a:xfrm>
        </p:grpSpPr>
        <p:pic>
          <p:nvPicPr>
            <p:cNvPr id="1599" name="Google Shape;1599;p83"/>
            <p:cNvPicPr preferRelativeResize="0"/>
            <p:nvPr/>
          </p:nvPicPr>
          <p:blipFill rotWithShape="1">
            <a:blip r:embed="rId3">
              <a:alphaModFix/>
            </a:blip>
            <a:srcRect b="0" l="0" r="0" t="0"/>
            <a:stretch/>
          </p:blipFill>
          <p:spPr>
            <a:xfrm>
              <a:off x="5452631" y="1583398"/>
              <a:ext cx="2823969" cy="1426100"/>
            </a:xfrm>
            <a:prstGeom prst="rect">
              <a:avLst/>
            </a:prstGeom>
            <a:noFill/>
            <a:ln>
              <a:noFill/>
            </a:ln>
          </p:spPr>
        </p:pic>
        <p:sp>
          <p:nvSpPr>
            <p:cNvPr id="1600" name="Google Shape;1600;p83"/>
            <p:cNvSpPr txBox="1"/>
            <p:nvPr/>
          </p:nvSpPr>
          <p:spPr>
            <a:xfrm>
              <a:off x="5636600" y="1267200"/>
              <a:ext cx="25800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normal_dist(</a:t>
              </a:r>
              <a:r>
                <a:rPr b="0" i="0" lang="zh-TW" sz="1800" u="none" cap="none" strike="noStrike">
                  <a:solidFill>
                    <a:srgbClr val="00FFFF"/>
                  </a:solidFill>
                  <a:highlight>
                    <a:srgbClr val="FFFF00"/>
                  </a:highlight>
                  <a:latin typeface="Arial"/>
                  <a:ea typeface="Arial"/>
                  <a:cs typeface="Arial"/>
                  <a:sym typeface="Arial"/>
                </a:rPr>
                <a:t>mean, std</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grpSp>
        <p:nvGrpSpPr>
          <p:cNvPr id="1601" name="Google Shape;1601;p83"/>
          <p:cNvGrpSpPr/>
          <p:nvPr/>
        </p:nvGrpSpPr>
        <p:grpSpPr>
          <a:xfrm>
            <a:off x="5361650" y="2650425"/>
            <a:ext cx="3425650" cy="2344800"/>
            <a:chOff x="5361650" y="2650425"/>
            <a:chExt cx="3425650" cy="2344800"/>
          </a:xfrm>
        </p:grpSpPr>
        <p:pic>
          <p:nvPicPr>
            <p:cNvPr id="1602" name="Google Shape;1602;p83"/>
            <p:cNvPicPr preferRelativeResize="0"/>
            <p:nvPr/>
          </p:nvPicPr>
          <p:blipFill rotWithShape="1">
            <a:blip r:embed="rId4">
              <a:alphaModFix/>
            </a:blip>
            <a:srcRect b="0" l="0" r="0" t="0"/>
            <a:stretch/>
          </p:blipFill>
          <p:spPr>
            <a:xfrm>
              <a:off x="6072675" y="3327781"/>
              <a:ext cx="1706401" cy="1280794"/>
            </a:xfrm>
            <a:prstGeom prst="rect">
              <a:avLst/>
            </a:prstGeom>
            <a:noFill/>
            <a:ln>
              <a:noFill/>
            </a:ln>
          </p:spPr>
        </p:pic>
        <p:sp>
          <p:nvSpPr>
            <p:cNvPr id="1603" name="Google Shape;1603;p83"/>
            <p:cNvSpPr txBox="1"/>
            <p:nvPr/>
          </p:nvSpPr>
          <p:spPr>
            <a:xfrm>
              <a:off x="5486400" y="4484925"/>
              <a:ext cx="33009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a:t>
              </a:r>
              <a:r>
                <a:rPr b="0" i="0" lang="zh-TW" sz="1800" u="none" cap="none" strike="noStrike">
                  <a:solidFill>
                    <a:srgbClr val="0000FF"/>
                  </a:solidFill>
                  <a:latin typeface="Arial"/>
                  <a:ea typeface="Arial"/>
                  <a:cs typeface="Arial"/>
                  <a:sym typeface="Arial"/>
                </a:rPr>
                <a:t>State</a:t>
              </a:r>
              <a:r>
                <a:rPr b="0" i="0" lang="zh-TW" sz="1800" u="none" cap="none" strike="noStrike">
                  <a:solidFill>
                    <a:srgbClr val="000000"/>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real_action, </a:t>
              </a:r>
              <a:r>
                <a:rPr b="0" i="0" lang="zh-TW" sz="1800" u="none" cap="none" strike="noStrike">
                  <a:solidFill>
                    <a:srgbClr val="00FF00"/>
                  </a:solidFill>
                  <a:latin typeface="Arial"/>
                  <a:ea typeface="Arial"/>
                  <a:cs typeface="Arial"/>
                  <a:sym typeface="Arial"/>
                </a:rPr>
                <a:t>Vt</a:t>
              </a:r>
              <a:endParaRPr b="0" i="0" sz="1800" u="none" cap="none" strike="noStrike">
                <a:solidFill>
                  <a:srgbClr val="00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		      	</a:t>
              </a:r>
              <a:endParaRPr b="0" i="0" sz="1800" u="none" cap="none" strike="noStrike">
                <a:solidFill>
                  <a:srgbClr val="00FF00"/>
                </a:solidFill>
                <a:latin typeface="Arial"/>
                <a:ea typeface="Arial"/>
                <a:cs typeface="Arial"/>
                <a:sym typeface="Arial"/>
              </a:endParaRPr>
            </a:p>
          </p:txBody>
        </p:sp>
        <p:sp>
          <p:nvSpPr>
            <p:cNvPr id="1604" name="Google Shape;1604;p83"/>
            <p:cNvSpPr/>
            <p:nvPr/>
          </p:nvSpPr>
          <p:spPr>
            <a:xfrm>
              <a:off x="6201500" y="3327850"/>
              <a:ext cx="319500" cy="1280700"/>
            </a:xfrm>
            <a:prstGeom prst="up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83"/>
            <p:cNvSpPr/>
            <p:nvPr/>
          </p:nvSpPr>
          <p:spPr>
            <a:xfrm flipH="1" rot="10800000">
              <a:off x="7449125" y="3044600"/>
              <a:ext cx="581400" cy="1548000"/>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3"/>
            <p:cNvSpPr txBox="1"/>
            <p:nvPr/>
          </p:nvSpPr>
          <p:spPr>
            <a:xfrm>
              <a:off x="5361650" y="2650425"/>
              <a:ext cx="22245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FF"/>
                  </a:solidFill>
                  <a:latin typeface="Arial"/>
                  <a:ea typeface="Arial"/>
                  <a:cs typeface="Arial"/>
                  <a:sym typeface="Arial"/>
                </a:rPr>
                <a:t>act_proba</a:t>
              </a:r>
              <a:endParaRPr b="0" i="0" sz="1800" u="none" cap="none" strike="noStrike">
                <a:solidFill>
                  <a:srgbClr val="00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p:txBody>
        </p:sp>
        <p:pic>
          <p:nvPicPr>
            <p:cNvPr id="1607" name="Google Shape;1607;p83"/>
            <p:cNvPicPr preferRelativeResize="0"/>
            <p:nvPr/>
          </p:nvPicPr>
          <p:blipFill rotWithShape="1">
            <a:blip r:embed="rId5">
              <a:alphaModFix/>
            </a:blip>
            <a:srcRect b="0" l="0" r="0" t="0"/>
            <a:stretch/>
          </p:blipFill>
          <p:spPr>
            <a:xfrm flipH="1">
              <a:off x="5493304" y="3421893"/>
              <a:ext cx="523184" cy="837128"/>
            </a:xfrm>
            <a:prstGeom prst="rect">
              <a:avLst/>
            </a:prstGeom>
            <a:noFill/>
            <a:ln>
              <a:noFill/>
            </a:ln>
          </p:spPr>
        </p:pic>
        <p:sp>
          <p:nvSpPr>
            <p:cNvPr id="1608" name="Google Shape;1608;p83"/>
            <p:cNvSpPr/>
            <p:nvPr/>
          </p:nvSpPr>
          <p:spPr>
            <a:xfrm flipH="1" rot="10800000">
              <a:off x="7601525" y="3044600"/>
              <a:ext cx="581400" cy="1548000"/>
            </a:xfrm>
            <a:prstGeom prst="curvedLeftArrow">
              <a:avLst>
                <a:gd fmla="val 25000" name="adj1"/>
                <a:gd fmla="val 50000" name="adj2"/>
                <a:gd fmla="val 25000" name="adj3"/>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9" name="Google Shape;1609;p83"/>
          <p:cNvSpPr txBox="1"/>
          <p:nvPr/>
        </p:nvSpPr>
        <p:spPr>
          <a:xfrm>
            <a:off x="106075" y="1278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Pros：</a:t>
            </a:r>
            <a:endParaRPr b="0" i="0" sz="1800" u="none" cap="none" strike="noStrike">
              <a:solidFill>
                <a:srgbClr val="000000"/>
              </a:solidFill>
              <a:latin typeface="Arial"/>
              <a:ea typeface="Arial"/>
              <a:cs typeface="Arial"/>
              <a:sym typeface="Arial"/>
            </a:endParaRPr>
          </a:p>
        </p:txBody>
      </p:sp>
      <p:sp>
        <p:nvSpPr>
          <p:cNvPr id="1610" name="Google Shape;1610;p83"/>
          <p:cNvSpPr txBox="1"/>
          <p:nvPr/>
        </p:nvSpPr>
        <p:spPr>
          <a:xfrm>
            <a:off x="1858675" y="821400"/>
            <a:ext cx="3454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FF"/>
                </a:solidFill>
                <a:latin typeface="Arial"/>
                <a:ea typeface="Arial"/>
                <a:cs typeface="Arial"/>
                <a:sym typeface="Arial"/>
              </a:rPr>
              <a:t>Policy Gradient</a:t>
            </a:r>
            <a:endParaRPr b="0" i="0" sz="2400" u="none" cap="none" strike="noStrike">
              <a:solidFill>
                <a:srgbClr val="0000FF"/>
              </a:solidFill>
              <a:latin typeface="Arial"/>
              <a:ea typeface="Arial"/>
              <a:cs typeface="Arial"/>
              <a:sym typeface="Arial"/>
            </a:endParaRPr>
          </a:p>
        </p:txBody>
      </p:sp>
      <p:sp>
        <p:nvSpPr>
          <p:cNvPr id="1611" name="Google Shape;1611;p83"/>
          <p:cNvSpPr txBox="1"/>
          <p:nvPr/>
        </p:nvSpPr>
        <p:spPr>
          <a:xfrm>
            <a:off x="311700" y="178344"/>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000000"/>
                </a:solidFill>
                <a:latin typeface="Arial"/>
                <a:ea typeface="Arial"/>
                <a:cs typeface="Arial"/>
                <a:sym typeface="Arial"/>
              </a:rPr>
              <a:t>學習完全發揮Policy Gradient </a:t>
            </a:r>
            <a:endParaRPr b="0" i="0" sz="2800" u="none" cap="none" strike="noStrike">
              <a:solidFill>
                <a:srgbClr val="000000"/>
              </a:solidFill>
              <a:latin typeface="Arial"/>
              <a:ea typeface="Arial"/>
              <a:cs typeface="Arial"/>
              <a:sym typeface="Arial"/>
            </a:endParaRPr>
          </a:p>
        </p:txBody>
      </p:sp>
      <p:sp>
        <p:nvSpPr>
          <p:cNvPr id="1612" name="Google Shape;1612;p83"/>
          <p:cNvSpPr txBox="1"/>
          <p:nvPr/>
        </p:nvSpPr>
        <p:spPr>
          <a:xfrm>
            <a:off x="1350775" y="1278600"/>
            <a:ext cx="4030200" cy="41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FF"/>
              </a:buClr>
              <a:buSzPts val="1800"/>
              <a:buFont typeface="Arial"/>
              <a:buChar char="●"/>
            </a:pPr>
            <a:r>
              <a:rPr b="0" i="0" lang="zh-TW" sz="1800" u="none" cap="none" strike="noStrike">
                <a:solidFill>
                  <a:srgbClr val="0000FF"/>
                </a:solidFill>
                <a:latin typeface="Arial"/>
                <a:ea typeface="Arial"/>
                <a:cs typeface="Arial"/>
                <a:sym typeface="Arial"/>
              </a:rPr>
              <a:t>可以處理連續值動作的問題</a:t>
            </a:r>
            <a:endParaRPr b="0" i="0" sz="1800" u="none" cap="none" strike="noStrike">
              <a:solidFill>
                <a:srgbClr val="0000FF"/>
              </a:solidFill>
              <a:latin typeface="Arial"/>
              <a:ea typeface="Arial"/>
              <a:cs typeface="Arial"/>
              <a:sym typeface="Arial"/>
            </a:endParaRPr>
          </a:p>
        </p:txBody>
      </p:sp>
      <p:grpSp>
        <p:nvGrpSpPr>
          <p:cNvPr id="1613" name="Google Shape;1613;p83"/>
          <p:cNvGrpSpPr/>
          <p:nvPr/>
        </p:nvGrpSpPr>
        <p:grpSpPr>
          <a:xfrm>
            <a:off x="-30475" y="1994625"/>
            <a:ext cx="5350200" cy="3000600"/>
            <a:chOff x="-30475" y="1994625"/>
            <a:chExt cx="5350200" cy="3000600"/>
          </a:xfrm>
        </p:grpSpPr>
        <p:pic>
          <p:nvPicPr>
            <p:cNvPr id="1614" name="Google Shape;1614;p83"/>
            <p:cNvPicPr preferRelativeResize="0"/>
            <p:nvPr/>
          </p:nvPicPr>
          <p:blipFill rotWithShape="1">
            <a:blip r:embed="rId4">
              <a:alphaModFix/>
            </a:blip>
            <a:srcRect b="0" l="0" r="0" t="0"/>
            <a:stretch/>
          </p:blipFill>
          <p:spPr>
            <a:xfrm>
              <a:off x="1424475" y="3327781"/>
              <a:ext cx="1706401" cy="1280794"/>
            </a:xfrm>
            <a:prstGeom prst="rect">
              <a:avLst/>
            </a:prstGeom>
            <a:noFill/>
            <a:ln>
              <a:noFill/>
            </a:ln>
          </p:spPr>
        </p:pic>
        <p:sp>
          <p:nvSpPr>
            <p:cNvPr id="1615" name="Google Shape;1615;p83"/>
            <p:cNvSpPr txBox="1"/>
            <p:nvPr/>
          </p:nvSpPr>
          <p:spPr>
            <a:xfrm>
              <a:off x="838200" y="4484925"/>
              <a:ext cx="33009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a:t>
              </a:r>
              <a:r>
                <a:rPr b="0" i="0" lang="zh-TW" sz="1800" u="none" cap="none" strike="noStrike">
                  <a:solidFill>
                    <a:srgbClr val="0000FF"/>
                  </a:solidFill>
                  <a:latin typeface="Arial"/>
                  <a:ea typeface="Arial"/>
                  <a:cs typeface="Arial"/>
                  <a:sym typeface="Arial"/>
                </a:rPr>
                <a:t>State</a:t>
              </a:r>
              <a:r>
                <a:rPr b="0" i="0" lang="zh-TW" sz="1800" u="none" cap="none" strike="noStrike">
                  <a:solidFill>
                    <a:srgbClr val="000000"/>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real_action, </a:t>
              </a:r>
              <a:r>
                <a:rPr b="0" i="0" lang="zh-TW" sz="1800" u="none" cap="none" strike="noStrike">
                  <a:solidFill>
                    <a:srgbClr val="00FF00"/>
                  </a:solidFill>
                  <a:latin typeface="Arial"/>
                  <a:ea typeface="Arial"/>
                  <a:cs typeface="Arial"/>
                  <a:sym typeface="Arial"/>
                </a:rPr>
                <a:t>Vt</a:t>
              </a:r>
              <a:endParaRPr b="0" i="0" sz="1800" u="none" cap="none" strike="noStrike">
                <a:solidFill>
                  <a:srgbClr val="00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( 0, 0, 0, 1)</a:t>
              </a:r>
              <a:r>
                <a:rPr b="0" i="0" lang="zh-TW" sz="1800" u="none" cap="none" strike="noStrike">
                  <a:solidFill>
                    <a:srgbClr val="00FF00"/>
                  </a:solidFill>
                  <a:latin typeface="Arial"/>
                  <a:ea typeface="Arial"/>
                  <a:cs typeface="Arial"/>
                  <a:sym typeface="Arial"/>
                </a:rPr>
                <a:t>	</a:t>
              </a:r>
              <a:endParaRPr b="0" i="0" sz="1800" u="none" cap="none" strike="noStrike">
                <a:solidFill>
                  <a:srgbClr val="00FF00"/>
                </a:solidFill>
                <a:latin typeface="Arial"/>
                <a:ea typeface="Arial"/>
                <a:cs typeface="Arial"/>
                <a:sym typeface="Arial"/>
              </a:endParaRPr>
            </a:p>
          </p:txBody>
        </p:sp>
        <p:sp>
          <p:nvSpPr>
            <p:cNvPr id="1616" name="Google Shape;1616;p83"/>
            <p:cNvSpPr/>
            <p:nvPr/>
          </p:nvSpPr>
          <p:spPr>
            <a:xfrm>
              <a:off x="1553300" y="3327850"/>
              <a:ext cx="319500" cy="1280700"/>
            </a:xfrm>
            <a:prstGeom prst="up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83"/>
            <p:cNvSpPr/>
            <p:nvPr/>
          </p:nvSpPr>
          <p:spPr>
            <a:xfrm flipH="1" rot="10800000">
              <a:off x="2800925" y="3044600"/>
              <a:ext cx="581400" cy="1548000"/>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83"/>
            <p:cNvSpPr txBox="1"/>
            <p:nvPr/>
          </p:nvSpPr>
          <p:spPr>
            <a:xfrm>
              <a:off x="713450" y="2650425"/>
              <a:ext cx="22245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FF"/>
                  </a:solidFill>
                  <a:latin typeface="Arial"/>
                  <a:ea typeface="Arial"/>
                  <a:cs typeface="Arial"/>
                  <a:sym typeface="Arial"/>
                </a:rPr>
                <a:t>act_proba</a:t>
              </a:r>
              <a:endParaRPr b="0" i="0" sz="1800" u="none" cap="none" strike="noStrike">
                <a:solidFill>
                  <a:srgbClr val="00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FF"/>
                  </a:solidFill>
                  <a:latin typeface="Arial"/>
                  <a:ea typeface="Arial"/>
                  <a:cs typeface="Arial"/>
                  <a:sym typeface="Arial"/>
                </a:rPr>
                <a:t>(0.2, 0.4, 0.2, 0.2)</a:t>
              </a:r>
              <a:endParaRPr b="0" i="0" sz="1800" u="none" cap="none" strike="noStrike">
                <a:solidFill>
                  <a:srgbClr val="00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p:txBody>
        </p:sp>
        <p:pic>
          <p:nvPicPr>
            <p:cNvPr id="1619" name="Google Shape;1619;p83"/>
            <p:cNvPicPr preferRelativeResize="0"/>
            <p:nvPr/>
          </p:nvPicPr>
          <p:blipFill rotWithShape="1">
            <a:blip r:embed="rId5">
              <a:alphaModFix/>
            </a:blip>
            <a:srcRect b="0" l="0" r="0" t="0"/>
            <a:stretch/>
          </p:blipFill>
          <p:spPr>
            <a:xfrm flipH="1">
              <a:off x="845104" y="3421893"/>
              <a:ext cx="523184" cy="837128"/>
            </a:xfrm>
            <a:prstGeom prst="rect">
              <a:avLst/>
            </a:prstGeom>
            <a:noFill/>
            <a:ln>
              <a:noFill/>
            </a:ln>
          </p:spPr>
        </p:pic>
        <p:sp>
          <p:nvSpPr>
            <p:cNvPr id="1620" name="Google Shape;1620;p83"/>
            <p:cNvSpPr/>
            <p:nvPr/>
          </p:nvSpPr>
          <p:spPr>
            <a:xfrm flipH="1" rot="10800000">
              <a:off x="2953325" y="3044600"/>
              <a:ext cx="581400" cy="1548000"/>
            </a:xfrm>
            <a:prstGeom prst="curvedLeftArrow">
              <a:avLst>
                <a:gd fmla="val 25000" name="adj1"/>
                <a:gd fmla="val 50000" name="adj2"/>
                <a:gd fmla="val 25000" name="adj3"/>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1" name="Google Shape;1621;p83"/>
            <p:cNvGrpSpPr/>
            <p:nvPr/>
          </p:nvGrpSpPr>
          <p:grpSpPr>
            <a:xfrm>
              <a:off x="-30475" y="1994625"/>
              <a:ext cx="5350200" cy="750300"/>
              <a:chOff x="4693925" y="851625"/>
              <a:chExt cx="5350200" cy="750300"/>
            </a:xfrm>
          </p:grpSpPr>
          <p:sp>
            <p:nvSpPr>
              <p:cNvPr id="1622" name="Google Shape;1622;p83"/>
              <p:cNvSpPr txBox="1"/>
              <p:nvPr/>
            </p:nvSpPr>
            <p:spPr>
              <a:xfrm>
                <a:off x="4693925" y="1232625"/>
                <a:ext cx="49389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FF00"/>
                    </a:solidFill>
                    <a:latin typeface="Arial"/>
                    <a:ea typeface="Arial"/>
                    <a:cs typeface="Arial"/>
                    <a:sym typeface="Arial"/>
                  </a:rPr>
                  <a:t>Vt</a:t>
                </a: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FFFF"/>
                    </a:solidFill>
                    <a:latin typeface="Arial"/>
                    <a:ea typeface="Arial"/>
                    <a:cs typeface="Arial"/>
                    <a:sym typeface="Arial"/>
                  </a:rPr>
                  <a:t>Output Action Proba</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Real Action</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1623" name="Google Shape;1623;p83"/>
              <p:cNvSpPr txBox="1"/>
              <p:nvPr/>
            </p:nvSpPr>
            <p:spPr>
              <a:xfrm>
                <a:off x="5379725" y="851625"/>
                <a:ext cx="46644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FFFF"/>
                    </a:solidFill>
                    <a:latin typeface="Arial"/>
                    <a:ea typeface="Arial"/>
                    <a:cs typeface="Arial"/>
                    <a:sym typeface="Arial"/>
                  </a:rPr>
                  <a:t>反射神經網路輸出</a:t>
                </a: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實際行動</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grpSp>
      <p:sp>
        <p:nvSpPr>
          <p:cNvPr id="1624" name="Google Shape;1624;p83"/>
          <p:cNvSpPr txBox="1"/>
          <p:nvPr/>
        </p:nvSpPr>
        <p:spPr>
          <a:xfrm>
            <a:off x="559000" y="4797500"/>
            <a:ext cx="1889400" cy="25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抽樣act_proba</a:t>
            </a:r>
            <a:endParaRPr b="0" i="0" sz="1800" u="none" cap="none" strike="noStrike">
              <a:solidFill>
                <a:srgbClr val="000000"/>
              </a:solidFill>
              <a:highlight>
                <a:srgbClr val="FF0000"/>
              </a:highlight>
              <a:latin typeface="Arial"/>
              <a:ea typeface="Arial"/>
              <a:cs typeface="Arial"/>
              <a:sym typeface="Arial"/>
            </a:endParaRPr>
          </a:p>
        </p:txBody>
      </p:sp>
      <p:sp>
        <p:nvSpPr>
          <p:cNvPr id="1625" name="Google Shape;1625;p83"/>
          <p:cNvSpPr txBox="1"/>
          <p:nvPr/>
        </p:nvSpPr>
        <p:spPr>
          <a:xfrm>
            <a:off x="5378000" y="2942050"/>
            <a:ext cx="22245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FF"/>
                </a:solidFill>
                <a:highlight>
                  <a:srgbClr val="FFFF00"/>
                </a:highlight>
                <a:latin typeface="Arial"/>
                <a:ea typeface="Arial"/>
                <a:cs typeface="Arial"/>
                <a:sym typeface="Arial"/>
              </a:rPr>
              <a:t>mean, std</a:t>
            </a:r>
            <a:endParaRPr b="0" i="0" sz="1800" u="none" cap="none" strike="noStrike">
              <a:solidFill>
                <a:srgbClr val="00FFFF"/>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p:txBody>
      </p:sp>
      <p:sp>
        <p:nvSpPr>
          <p:cNvPr id="1626" name="Google Shape;1626;p83"/>
          <p:cNvSpPr txBox="1"/>
          <p:nvPr/>
        </p:nvSpPr>
        <p:spPr>
          <a:xfrm>
            <a:off x="6426400" y="4797500"/>
            <a:ext cx="1889400" cy="25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抽樣act_proba</a:t>
            </a:r>
            <a:endParaRPr b="0" i="0" sz="1800" u="none" cap="none" strike="noStrike">
              <a:solidFill>
                <a:srgbClr val="000000"/>
              </a:solidFill>
              <a:highlight>
                <a:srgbClr val="FF0000"/>
              </a:highlight>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8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632" name="Google Shape;1632;p84"/>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84"/>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pic>
        <p:nvPicPr>
          <p:cNvPr id="1634" name="Google Shape;1634;p84"/>
          <p:cNvPicPr preferRelativeResize="0"/>
          <p:nvPr/>
        </p:nvPicPr>
        <p:blipFill rotWithShape="1">
          <a:blip r:embed="rId3">
            <a:alphaModFix/>
          </a:blip>
          <a:srcRect b="0" l="0" r="0" t="0"/>
          <a:stretch/>
        </p:blipFill>
        <p:spPr>
          <a:xfrm>
            <a:off x="5452631" y="1583398"/>
            <a:ext cx="2823969" cy="1426100"/>
          </a:xfrm>
          <a:prstGeom prst="rect">
            <a:avLst/>
          </a:prstGeom>
          <a:noFill/>
          <a:ln>
            <a:noFill/>
          </a:ln>
        </p:spPr>
      </p:pic>
      <p:pic>
        <p:nvPicPr>
          <p:cNvPr id="1635" name="Google Shape;1635;p84"/>
          <p:cNvPicPr preferRelativeResize="0"/>
          <p:nvPr/>
        </p:nvPicPr>
        <p:blipFill rotWithShape="1">
          <a:blip r:embed="rId4">
            <a:alphaModFix/>
          </a:blip>
          <a:srcRect b="0" l="0" r="0" t="0"/>
          <a:stretch/>
        </p:blipFill>
        <p:spPr>
          <a:xfrm>
            <a:off x="6072675" y="3327781"/>
            <a:ext cx="1706401" cy="1280794"/>
          </a:xfrm>
          <a:prstGeom prst="rect">
            <a:avLst/>
          </a:prstGeom>
          <a:noFill/>
          <a:ln>
            <a:noFill/>
          </a:ln>
        </p:spPr>
      </p:pic>
      <p:sp>
        <p:nvSpPr>
          <p:cNvPr id="1636" name="Google Shape;1636;p84"/>
          <p:cNvSpPr txBox="1"/>
          <p:nvPr/>
        </p:nvSpPr>
        <p:spPr>
          <a:xfrm>
            <a:off x="5486400" y="4484925"/>
            <a:ext cx="33009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a:t>
            </a:r>
            <a:r>
              <a:rPr b="0" i="0" lang="zh-TW" sz="1800" u="none" cap="none" strike="noStrike">
                <a:solidFill>
                  <a:srgbClr val="0000FF"/>
                </a:solidFill>
                <a:latin typeface="Arial"/>
                <a:ea typeface="Arial"/>
                <a:cs typeface="Arial"/>
                <a:sym typeface="Arial"/>
              </a:rPr>
              <a:t>State</a:t>
            </a:r>
            <a:r>
              <a:rPr b="0" i="0" lang="zh-TW" sz="1800" u="none" cap="none" strike="noStrike">
                <a:solidFill>
                  <a:srgbClr val="000000"/>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real_action, </a:t>
            </a:r>
            <a:r>
              <a:rPr b="0" i="0" lang="zh-TW" sz="1800" u="none" cap="none" strike="noStrike">
                <a:solidFill>
                  <a:srgbClr val="00FF00"/>
                </a:solidFill>
                <a:latin typeface="Arial"/>
                <a:ea typeface="Arial"/>
                <a:cs typeface="Arial"/>
                <a:sym typeface="Arial"/>
              </a:rPr>
              <a:t>Vt</a:t>
            </a:r>
            <a:endParaRPr b="0" i="0" sz="1800" u="none" cap="none" strike="noStrike">
              <a:solidFill>
                <a:srgbClr val="00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		      	</a:t>
            </a:r>
            <a:endParaRPr b="0" i="0" sz="1800" u="none" cap="none" strike="noStrike">
              <a:solidFill>
                <a:srgbClr val="00FF00"/>
              </a:solidFill>
              <a:latin typeface="Arial"/>
              <a:ea typeface="Arial"/>
              <a:cs typeface="Arial"/>
              <a:sym typeface="Arial"/>
            </a:endParaRPr>
          </a:p>
        </p:txBody>
      </p:sp>
      <p:sp>
        <p:nvSpPr>
          <p:cNvPr id="1637" name="Google Shape;1637;p84"/>
          <p:cNvSpPr/>
          <p:nvPr/>
        </p:nvSpPr>
        <p:spPr>
          <a:xfrm>
            <a:off x="6201500" y="3327850"/>
            <a:ext cx="319500" cy="1280700"/>
          </a:xfrm>
          <a:prstGeom prst="up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84"/>
          <p:cNvSpPr/>
          <p:nvPr/>
        </p:nvSpPr>
        <p:spPr>
          <a:xfrm flipH="1" rot="10800000">
            <a:off x="7449125" y="3044600"/>
            <a:ext cx="581400" cy="1548000"/>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4"/>
          <p:cNvSpPr txBox="1"/>
          <p:nvPr/>
        </p:nvSpPr>
        <p:spPr>
          <a:xfrm>
            <a:off x="5361650" y="2650425"/>
            <a:ext cx="22245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FF"/>
                </a:solidFill>
                <a:latin typeface="Arial"/>
                <a:ea typeface="Arial"/>
                <a:cs typeface="Arial"/>
                <a:sym typeface="Arial"/>
              </a:rPr>
              <a:t>act_proba</a:t>
            </a:r>
            <a:endParaRPr b="0" i="0" sz="1800" u="none" cap="none" strike="noStrike">
              <a:solidFill>
                <a:srgbClr val="00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p:txBody>
      </p:sp>
      <p:pic>
        <p:nvPicPr>
          <p:cNvPr id="1640" name="Google Shape;1640;p84"/>
          <p:cNvPicPr preferRelativeResize="0"/>
          <p:nvPr/>
        </p:nvPicPr>
        <p:blipFill rotWithShape="1">
          <a:blip r:embed="rId5">
            <a:alphaModFix/>
          </a:blip>
          <a:srcRect b="0" l="0" r="0" t="0"/>
          <a:stretch/>
        </p:blipFill>
        <p:spPr>
          <a:xfrm flipH="1">
            <a:off x="5493304" y="3421893"/>
            <a:ext cx="523184" cy="837128"/>
          </a:xfrm>
          <a:prstGeom prst="rect">
            <a:avLst/>
          </a:prstGeom>
          <a:noFill/>
          <a:ln>
            <a:noFill/>
          </a:ln>
        </p:spPr>
      </p:pic>
      <p:sp>
        <p:nvSpPr>
          <p:cNvPr id="1641" name="Google Shape;1641;p84"/>
          <p:cNvSpPr/>
          <p:nvPr/>
        </p:nvSpPr>
        <p:spPr>
          <a:xfrm flipH="1" rot="10800000">
            <a:off x="7601525" y="3044600"/>
            <a:ext cx="581400" cy="1548000"/>
          </a:xfrm>
          <a:prstGeom prst="curvedLeftArrow">
            <a:avLst>
              <a:gd fmla="val 25000" name="adj1"/>
              <a:gd fmla="val 50000" name="adj2"/>
              <a:gd fmla="val 25000" name="adj3"/>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84"/>
          <p:cNvSpPr txBox="1"/>
          <p:nvPr/>
        </p:nvSpPr>
        <p:spPr>
          <a:xfrm>
            <a:off x="106075" y="1278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Pros：</a:t>
            </a:r>
            <a:endParaRPr b="0" i="0" sz="1800" u="none" cap="none" strike="noStrike">
              <a:solidFill>
                <a:srgbClr val="000000"/>
              </a:solidFill>
              <a:latin typeface="Arial"/>
              <a:ea typeface="Arial"/>
              <a:cs typeface="Arial"/>
              <a:sym typeface="Arial"/>
            </a:endParaRPr>
          </a:p>
        </p:txBody>
      </p:sp>
      <p:sp>
        <p:nvSpPr>
          <p:cNvPr id="1643" name="Google Shape;1643;p84"/>
          <p:cNvSpPr txBox="1"/>
          <p:nvPr/>
        </p:nvSpPr>
        <p:spPr>
          <a:xfrm>
            <a:off x="1858675" y="821400"/>
            <a:ext cx="3454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FF"/>
                </a:solidFill>
                <a:latin typeface="Arial"/>
                <a:ea typeface="Arial"/>
                <a:cs typeface="Arial"/>
                <a:sym typeface="Arial"/>
              </a:rPr>
              <a:t>Policy Gradient</a:t>
            </a:r>
            <a:endParaRPr b="0" i="0" sz="2400" u="none" cap="none" strike="noStrike">
              <a:solidFill>
                <a:srgbClr val="0000FF"/>
              </a:solidFill>
              <a:latin typeface="Arial"/>
              <a:ea typeface="Arial"/>
              <a:cs typeface="Arial"/>
              <a:sym typeface="Arial"/>
            </a:endParaRPr>
          </a:p>
        </p:txBody>
      </p:sp>
      <p:sp>
        <p:nvSpPr>
          <p:cNvPr id="1644" name="Google Shape;1644;p84"/>
          <p:cNvSpPr txBox="1"/>
          <p:nvPr/>
        </p:nvSpPr>
        <p:spPr>
          <a:xfrm>
            <a:off x="311700" y="178344"/>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000000"/>
                </a:solidFill>
                <a:latin typeface="Arial"/>
                <a:ea typeface="Arial"/>
                <a:cs typeface="Arial"/>
                <a:sym typeface="Arial"/>
              </a:rPr>
              <a:t>學習完全發揮Policy Gradient </a:t>
            </a:r>
            <a:endParaRPr b="0" i="0" sz="2800" u="none" cap="none" strike="noStrike">
              <a:solidFill>
                <a:srgbClr val="000000"/>
              </a:solidFill>
              <a:latin typeface="Arial"/>
              <a:ea typeface="Arial"/>
              <a:cs typeface="Arial"/>
              <a:sym typeface="Arial"/>
            </a:endParaRPr>
          </a:p>
        </p:txBody>
      </p:sp>
      <p:sp>
        <p:nvSpPr>
          <p:cNvPr id="1645" name="Google Shape;1645;p84"/>
          <p:cNvSpPr txBox="1"/>
          <p:nvPr/>
        </p:nvSpPr>
        <p:spPr>
          <a:xfrm>
            <a:off x="1350775" y="1278600"/>
            <a:ext cx="4030200" cy="41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FF"/>
              </a:buClr>
              <a:buSzPts val="1800"/>
              <a:buFont typeface="Arial"/>
              <a:buChar char="●"/>
            </a:pPr>
            <a:r>
              <a:rPr b="0" i="0" lang="zh-TW" sz="1800" u="none" cap="none" strike="noStrike">
                <a:solidFill>
                  <a:srgbClr val="0000FF"/>
                </a:solidFill>
                <a:latin typeface="Arial"/>
                <a:ea typeface="Arial"/>
                <a:cs typeface="Arial"/>
                <a:sym typeface="Arial"/>
              </a:rPr>
              <a:t>可以處理連續值動作的問題</a:t>
            </a:r>
            <a:endParaRPr b="0" i="0" sz="1800" u="none" cap="none" strike="noStrike">
              <a:solidFill>
                <a:srgbClr val="0000FF"/>
              </a:solidFill>
              <a:latin typeface="Arial"/>
              <a:ea typeface="Arial"/>
              <a:cs typeface="Arial"/>
              <a:sym typeface="Arial"/>
            </a:endParaRPr>
          </a:p>
        </p:txBody>
      </p:sp>
      <p:grpSp>
        <p:nvGrpSpPr>
          <p:cNvPr id="1646" name="Google Shape;1646;p84"/>
          <p:cNvGrpSpPr/>
          <p:nvPr/>
        </p:nvGrpSpPr>
        <p:grpSpPr>
          <a:xfrm>
            <a:off x="-30475" y="1994625"/>
            <a:ext cx="5350200" cy="750300"/>
            <a:chOff x="4693925" y="851625"/>
            <a:chExt cx="5350200" cy="750300"/>
          </a:xfrm>
        </p:grpSpPr>
        <p:sp>
          <p:nvSpPr>
            <p:cNvPr id="1647" name="Google Shape;1647;p84"/>
            <p:cNvSpPr txBox="1"/>
            <p:nvPr/>
          </p:nvSpPr>
          <p:spPr>
            <a:xfrm>
              <a:off x="4693925" y="1232625"/>
              <a:ext cx="49389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00FF00"/>
                  </a:solidFill>
                  <a:latin typeface="Arial"/>
                  <a:ea typeface="Arial"/>
                  <a:cs typeface="Arial"/>
                  <a:sym typeface="Arial"/>
                </a:rPr>
                <a:t>Vt</a:t>
              </a:r>
              <a:r>
                <a:rPr b="1" i="0" lang="zh-TW" sz="1400" u="none" cap="none" strike="noStrike">
                  <a:solidFill>
                    <a:srgbClr val="000000"/>
                  </a:solidFill>
                  <a:latin typeface="Arial"/>
                  <a:ea typeface="Arial"/>
                  <a:cs typeface="Arial"/>
                  <a:sym typeface="Arial"/>
                </a:rPr>
                <a:t>*Cross Entropy(</a:t>
              </a:r>
              <a:r>
                <a:rPr b="1" i="0" lang="zh-TW" sz="1400" u="none" cap="none" strike="noStrike">
                  <a:solidFill>
                    <a:srgbClr val="00FFFF"/>
                  </a:solidFill>
                  <a:latin typeface="Arial"/>
                  <a:ea typeface="Arial"/>
                  <a:cs typeface="Arial"/>
                  <a:sym typeface="Arial"/>
                </a:rPr>
                <a:t>Output Action Proba</a:t>
              </a:r>
              <a:r>
                <a:rPr b="1" i="0" lang="zh-TW" sz="1400" u="none" cap="none" strike="noStrike">
                  <a:solidFill>
                    <a:srgbClr val="000000"/>
                  </a:solidFill>
                  <a:latin typeface="Arial"/>
                  <a:ea typeface="Arial"/>
                  <a:cs typeface="Arial"/>
                  <a:sym typeface="Arial"/>
                </a:rPr>
                <a:t>, </a:t>
              </a:r>
              <a:r>
                <a:rPr b="1" i="0" lang="zh-TW" sz="1400" u="none" cap="none" strike="noStrike">
                  <a:solidFill>
                    <a:srgbClr val="FF0000"/>
                  </a:solidFill>
                  <a:latin typeface="Arial"/>
                  <a:ea typeface="Arial"/>
                  <a:cs typeface="Arial"/>
                  <a:sym typeface="Arial"/>
                </a:rPr>
                <a:t>Real Action</a:t>
              </a:r>
              <a:r>
                <a:rPr b="1" i="0" lang="zh-TW"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1648" name="Google Shape;1648;p84"/>
            <p:cNvSpPr txBox="1"/>
            <p:nvPr/>
          </p:nvSpPr>
          <p:spPr>
            <a:xfrm>
              <a:off x="5379725" y="851625"/>
              <a:ext cx="46644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誤差(</a:t>
              </a:r>
              <a:r>
                <a:rPr b="0" i="0" lang="zh-TW" sz="1800" u="none" cap="none" strike="noStrike">
                  <a:solidFill>
                    <a:srgbClr val="00FFFF"/>
                  </a:solidFill>
                  <a:latin typeface="Arial"/>
                  <a:ea typeface="Arial"/>
                  <a:cs typeface="Arial"/>
                  <a:sym typeface="Arial"/>
                </a:rPr>
                <a:t>反射神經網路輸出</a:t>
              </a:r>
              <a:r>
                <a:rPr b="0" i="0" lang="zh-TW" sz="1800" u="none" cap="none" strike="noStrike">
                  <a:solidFill>
                    <a:srgbClr val="0000FF"/>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實際行動</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sp>
        <p:nvSpPr>
          <p:cNvPr id="1649" name="Google Shape;1649;p84"/>
          <p:cNvSpPr txBox="1"/>
          <p:nvPr/>
        </p:nvSpPr>
        <p:spPr>
          <a:xfrm>
            <a:off x="5378000" y="2942050"/>
            <a:ext cx="22245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FF"/>
                </a:solidFill>
                <a:highlight>
                  <a:srgbClr val="FFFF00"/>
                </a:highlight>
                <a:latin typeface="Arial"/>
                <a:ea typeface="Arial"/>
                <a:cs typeface="Arial"/>
                <a:sym typeface="Arial"/>
              </a:rPr>
              <a:t>mean, std</a:t>
            </a:r>
            <a:endParaRPr b="0" i="0" sz="1800" u="none" cap="none" strike="noStrike">
              <a:solidFill>
                <a:srgbClr val="00FFFF"/>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p:txBody>
      </p:sp>
      <p:sp>
        <p:nvSpPr>
          <p:cNvPr id="1650" name="Google Shape;1650;p84"/>
          <p:cNvSpPr txBox="1"/>
          <p:nvPr/>
        </p:nvSpPr>
        <p:spPr>
          <a:xfrm>
            <a:off x="6426400" y="4797500"/>
            <a:ext cx="1889400" cy="25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抽樣act_proba</a:t>
            </a:r>
            <a:endParaRPr b="0" i="0" sz="1800" u="none" cap="none" strike="noStrike">
              <a:solidFill>
                <a:srgbClr val="000000"/>
              </a:solidFill>
              <a:highlight>
                <a:srgbClr val="FF0000"/>
              </a:highlight>
              <a:latin typeface="Arial"/>
              <a:ea typeface="Arial"/>
              <a:cs typeface="Arial"/>
              <a:sym typeface="Arial"/>
            </a:endParaRPr>
          </a:p>
        </p:txBody>
      </p:sp>
      <p:pic>
        <p:nvPicPr>
          <p:cNvPr id="1651" name="Google Shape;1651;p84"/>
          <p:cNvPicPr preferRelativeResize="0"/>
          <p:nvPr/>
        </p:nvPicPr>
        <p:blipFill rotWithShape="1">
          <a:blip r:embed="rId3">
            <a:alphaModFix/>
          </a:blip>
          <a:srcRect b="0" l="0" r="0" t="0"/>
          <a:stretch/>
        </p:blipFill>
        <p:spPr>
          <a:xfrm>
            <a:off x="76206" y="2973523"/>
            <a:ext cx="2823969" cy="1426100"/>
          </a:xfrm>
          <a:prstGeom prst="rect">
            <a:avLst/>
          </a:prstGeom>
          <a:noFill/>
          <a:ln>
            <a:noFill/>
          </a:ln>
        </p:spPr>
      </p:pic>
      <p:sp>
        <p:nvSpPr>
          <p:cNvPr id="1652" name="Google Shape;1652;p84"/>
          <p:cNvSpPr/>
          <p:nvPr/>
        </p:nvSpPr>
        <p:spPr>
          <a:xfrm>
            <a:off x="1689250" y="2830450"/>
            <a:ext cx="30300" cy="1354800"/>
          </a:xfrm>
          <a:prstGeom prst="rect">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84"/>
          <p:cNvSpPr txBox="1"/>
          <p:nvPr/>
        </p:nvSpPr>
        <p:spPr>
          <a:xfrm>
            <a:off x="121525" y="4260100"/>
            <a:ext cx="40302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FF"/>
                </a:solidFill>
                <a:latin typeface="Arial"/>
                <a:ea typeface="Arial"/>
                <a:cs typeface="Arial"/>
                <a:sym typeface="Arial"/>
              </a:rPr>
              <a:t>act_proba</a:t>
            </a:r>
            <a:r>
              <a:rPr b="0" i="0" lang="zh-TW" sz="1800" u="none" cap="none" strike="noStrike">
                <a:solidFill>
                  <a:srgbClr val="000000"/>
                </a:solidFill>
                <a:latin typeface="Arial"/>
                <a:ea typeface="Arial"/>
                <a:cs typeface="Arial"/>
                <a:sym typeface="Arial"/>
              </a:rPr>
              <a:t>=normal_dist(</a:t>
            </a:r>
            <a:r>
              <a:rPr b="0" i="0" lang="zh-TW" sz="1800" u="none" cap="none" strike="noStrike">
                <a:solidFill>
                  <a:srgbClr val="00FFFF"/>
                </a:solidFill>
                <a:highlight>
                  <a:srgbClr val="FFFF00"/>
                </a:highlight>
                <a:latin typeface="Arial"/>
                <a:ea typeface="Arial"/>
                <a:cs typeface="Arial"/>
                <a:sym typeface="Arial"/>
              </a:rPr>
              <a:t>mean, std</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1654" name="Google Shape;1654;p84"/>
          <p:cNvSpPr txBox="1"/>
          <p:nvPr/>
        </p:nvSpPr>
        <p:spPr>
          <a:xfrm>
            <a:off x="1764425" y="2637250"/>
            <a:ext cx="15591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real_action</a:t>
            </a:r>
            <a:endParaRPr b="0" i="0" sz="1800" u="none" cap="none" strike="noStrike">
              <a:solidFill>
                <a:srgbClr val="FF0000"/>
              </a:solidFill>
              <a:latin typeface="Arial"/>
              <a:ea typeface="Arial"/>
              <a:cs typeface="Arial"/>
              <a:sym typeface="Arial"/>
            </a:endParaRPr>
          </a:p>
        </p:txBody>
      </p:sp>
      <p:cxnSp>
        <p:nvCxnSpPr>
          <p:cNvPr id="1655" name="Google Shape;1655;p84"/>
          <p:cNvCxnSpPr/>
          <p:nvPr/>
        </p:nvCxnSpPr>
        <p:spPr>
          <a:xfrm flipH="1" rot="10800000">
            <a:off x="91200" y="2906425"/>
            <a:ext cx="15300" cy="1204200"/>
          </a:xfrm>
          <a:prstGeom prst="straightConnector1">
            <a:avLst/>
          </a:prstGeom>
          <a:noFill/>
          <a:ln cap="flat" cmpd="sng" w="19050">
            <a:solidFill>
              <a:srgbClr val="000000"/>
            </a:solidFill>
            <a:prstDash val="solid"/>
            <a:round/>
            <a:headEnd len="sm" w="sm" type="none"/>
            <a:tailEnd len="med" w="med" type="triangle"/>
          </a:ln>
        </p:spPr>
      </p:cxnSp>
      <p:sp>
        <p:nvSpPr>
          <p:cNvPr id="1656" name="Google Shape;1656;p84"/>
          <p:cNvSpPr txBox="1"/>
          <p:nvPr/>
        </p:nvSpPr>
        <p:spPr>
          <a:xfrm>
            <a:off x="-103675" y="2609038"/>
            <a:ext cx="730500" cy="25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機率</a:t>
            </a:r>
            <a:endParaRPr b="0" i="0" sz="1400" u="none" cap="none" strike="noStrike">
              <a:solidFill>
                <a:srgbClr val="000000"/>
              </a:solidFill>
              <a:latin typeface="Arial"/>
              <a:ea typeface="Arial"/>
              <a:cs typeface="Arial"/>
              <a:sym typeface="Arial"/>
            </a:endParaRPr>
          </a:p>
        </p:txBody>
      </p:sp>
      <p:sp>
        <p:nvSpPr>
          <p:cNvPr id="1657" name="Google Shape;1657;p84"/>
          <p:cNvSpPr txBox="1"/>
          <p:nvPr/>
        </p:nvSpPr>
        <p:spPr>
          <a:xfrm>
            <a:off x="5636600" y="1267200"/>
            <a:ext cx="25800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normal_dist(</a:t>
            </a:r>
            <a:r>
              <a:rPr b="0" i="0" lang="zh-TW" sz="1800" u="none" cap="none" strike="noStrike">
                <a:solidFill>
                  <a:srgbClr val="00FFFF"/>
                </a:solidFill>
                <a:highlight>
                  <a:srgbClr val="FFFF00"/>
                </a:highlight>
                <a:latin typeface="Arial"/>
                <a:ea typeface="Arial"/>
                <a:cs typeface="Arial"/>
                <a:sym typeface="Arial"/>
              </a:rPr>
              <a:t>mean, std</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1658" name="Google Shape;1658;p84"/>
          <p:cNvSpPr txBox="1"/>
          <p:nvPr/>
        </p:nvSpPr>
        <p:spPr>
          <a:xfrm>
            <a:off x="121850" y="4702075"/>
            <a:ext cx="4717200" cy="28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Cross Entropy = -log(</a:t>
            </a:r>
            <a:r>
              <a:rPr b="0" i="0" lang="zh-TW" sz="1800" u="none" cap="none" strike="noStrike">
                <a:solidFill>
                  <a:srgbClr val="00FFFF"/>
                </a:solidFill>
                <a:latin typeface="Arial"/>
                <a:ea typeface="Arial"/>
                <a:cs typeface="Arial"/>
                <a:sym typeface="Arial"/>
              </a:rPr>
              <a:t>act_proba</a:t>
            </a:r>
            <a:r>
              <a:rPr b="0" i="0" lang="zh-TW" sz="1800" u="none" cap="none" strike="noStrike">
                <a:solidFill>
                  <a:srgbClr val="000000"/>
                </a:solidFill>
                <a:latin typeface="Arial"/>
                <a:ea typeface="Arial"/>
                <a:cs typeface="Arial"/>
                <a:sym typeface="Arial"/>
              </a:rPr>
              <a:t>(</a:t>
            </a:r>
            <a:r>
              <a:rPr b="0" i="0" lang="zh-TW" sz="1800" u="none" cap="none" strike="noStrike">
                <a:solidFill>
                  <a:srgbClr val="FF0000"/>
                </a:solidFill>
                <a:latin typeface="Arial"/>
                <a:ea typeface="Arial"/>
                <a:cs typeface="Arial"/>
                <a:sym typeface="Arial"/>
              </a:rPr>
              <a:t>real_action</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grpSp>
        <p:nvGrpSpPr>
          <p:cNvPr id="1659" name="Google Shape;1659;p84"/>
          <p:cNvGrpSpPr/>
          <p:nvPr/>
        </p:nvGrpSpPr>
        <p:grpSpPr>
          <a:xfrm>
            <a:off x="136998" y="2784125"/>
            <a:ext cx="1627552" cy="493626"/>
            <a:chOff x="136998" y="2784125"/>
            <a:chExt cx="1627552" cy="493626"/>
          </a:xfrm>
        </p:grpSpPr>
        <p:grpSp>
          <p:nvGrpSpPr>
            <p:cNvPr id="1660" name="Google Shape;1660;p84"/>
            <p:cNvGrpSpPr/>
            <p:nvPr/>
          </p:nvGrpSpPr>
          <p:grpSpPr>
            <a:xfrm>
              <a:off x="136998" y="3147551"/>
              <a:ext cx="1627552" cy="130200"/>
              <a:chOff x="136998" y="3147551"/>
              <a:chExt cx="1627552" cy="130200"/>
            </a:xfrm>
          </p:grpSpPr>
          <p:sp>
            <p:nvSpPr>
              <p:cNvPr id="1661" name="Google Shape;1661;p84"/>
              <p:cNvSpPr/>
              <p:nvPr/>
            </p:nvSpPr>
            <p:spPr>
              <a:xfrm>
                <a:off x="1635850" y="3147551"/>
                <a:ext cx="128700" cy="130200"/>
              </a:xfrm>
              <a:prstGeom prst="ellipse">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62" name="Google Shape;1662;p84"/>
              <p:cNvCxnSpPr>
                <a:endCxn id="1661" idx="1"/>
              </p:cNvCxnSpPr>
              <p:nvPr/>
            </p:nvCxnSpPr>
            <p:spPr>
              <a:xfrm flipH="1" rot="10800000">
                <a:off x="136998" y="3166618"/>
                <a:ext cx="1517700" cy="13800"/>
              </a:xfrm>
              <a:prstGeom prst="straightConnector1">
                <a:avLst/>
              </a:prstGeom>
              <a:noFill/>
              <a:ln cap="flat" cmpd="sng" w="9525">
                <a:solidFill>
                  <a:srgbClr val="FF0000"/>
                </a:solidFill>
                <a:prstDash val="dash"/>
                <a:round/>
                <a:headEnd len="sm" w="sm" type="none"/>
                <a:tailEnd len="sm" w="sm" type="none"/>
              </a:ln>
            </p:spPr>
          </p:cxnSp>
        </p:grpSp>
        <p:sp>
          <p:nvSpPr>
            <p:cNvPr id="1663" name="Google Shape;1663;p84"/>
            <p:cNvSpPr txBox="1"/>
            <p:nvPr/>
          </p:nvSpPr>
          <p:spPr>
            <a:xfrm>
              <a:off x="746450" y="2784125"/>
              <a:ext cx="319500" cy="28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p</a:t>
              </a:r>
              <a:endParaRPr b="0" i="0" sz="1800" u="none" cap="none" strike="noStrike">
                <a:solidFill>
                  <a:srgbClr val="FF0000"/>
                </a:solidFill>
                <a:latin typeface="Arial"/>
                <a:ea typeface="Arial"/>
                <a:cs typeface="Arial"/>
                <a:sym typeface="Arial"/>
              </a:endParaRPr>
            </a:p>
          </p:txBody>
        </p:sp>
      </p:grpSp>
      <p:sp>
        <p:nvSpPr>
          <p:cNvPr id="1664" name="Google Shape;1664;p84"/>
          <p:cNvSpPr txBox="1"/>
          <p:nvPr/>
        </p:nvSpPr>
        <p:spPr>
          <a:xfrm>
            <a:off x="235500" y="2825450"/>
            <a:ext cx="1042800" cy="25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-log(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8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670" name="Google Shape;1670;p85"/>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85"/>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672" name="Google Shape;1672;p85"/>
          <p:cNvSpPr txBox="1"/>
          <p:nvPr/>
        </p:nvSpPr>
        <p:spPr>
          <a:xfrm>
            <a:off x="311700" y="178344"/>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000000"/>
                </a:solidFill>
                <a:latin typeface="Arial"/>
                <a:ea typeface="Arial"/>
                <a:cs typeface="Arial"/>
                <a:sym typeface="Arial"/>
              </a:rPr>
              <a:t>Continuous Mountain Car Exercise- Policy Gradient</a:t>
            </a:r>
            <a:endParaRPr b="0" i="0" sz="2800" u="none" cap="none" strike="noStrike">
              <a:solidFill>
                <a:srgbClr val="000000"/>
              </a:solidFill>
              <a:latin typeface="Arial"/>
              <a:ea typeface="Arial"/>
              <a:cs typeface="Arial"/>
              <a:sym typeface="Arial"/>
            </a:endParaRPr>
          </a:p>
        </p:txBody>
      </p:sp>
      <p:pic>
        <p:nvPicPr>
          <p:cNvPr id="1673" name="Google Shape;1673;p85"/>
          <p:cNvPicPr preferRelativeResize="0"/>
          <p:nvPr/>
        </p:nvPicPr>
        <p:blipFill rotWithShape="1">
          <a:blip r:embed="rId3">
            <a:alphaModFix/>
          </a:blip>
          <a:srcRect b="0" l="0" r="0" t="0"/>
          <a:stretch/>
        </p:blipFill>
        <p:spPr>
          <a:xfrm>
            <a:off x="311700" y="2262548"/>
            <a:ext cx="4279551" cy="2833950"/>
          </a:xfrm>
          <a:prstGeom prst="rect">
            <a:avLst/>
          </a:prstGeom>
          <a:noFill/>
          <a:ln>
            <a:noFill/>
          </a:ln>
        </p:spPr>
      </p:pic>
      <p:cxnSp>
        <p:nvCxnSpPr>
          <p:cNvPr id="1674" name="Google Shape;1674;p85"/>
          <p:cNvCxnSpPr/>
          <p:nvPr/>
        </p:nvCxnSpPr>
        <p:spPr>
          <a:xfrm>
            <a:off x="334775" y="5113400"/>
            <a:ext cx="4337100" cy="0"/>
          </a:xfrm>
          <a:prstGeom prst="straightConnector1">
            <a:avLst/>
          </a:prstGeom>
          <a:noFill/>
          <a:ln cap="flat" cmpd="sng" w="28575">
            <a:solidFill>
              <a:srgbClr val="595959"/>
            </a:solidFill>
            <a:prstDash val="solid"/>
            <a:round/>
            <a:headEnd len="sm" w="sm" type="none"/>
            <a:tailEnd len="med" w="med" type="triangle"/>
          </a:ln>
        </p:spPr>
      </p:cxnSp>
      <p:graphicFrame>
        <p:nvGraphicFramePr>
          <p:cNvPr id="1675" name="Google Shape;1675;p85"/>
          <p:cNvGraphicFramePr/>
          <p:nvPr/>
        </p:nvGraphicFramePr>
        <p:xfrm>
          <a:off x="419100" y="2305050"/>
          <a:ext cx="3000000" cy="3000000"/>
        </p:xfrm>
        <a:graphic>
          <a:graphicData uri="http://schemas.openxmlformats.org/drawingml/2006/table">
            <a:tbl>
              <a:tblPr>
                <a:noFill/>
                <a:tableStyleId>{D2799C76-7CAF-4287-8B97-2FFD7D02C387}</a:tableStyleId>
              </a:tblPr>
              <a:tblGrid>
                <a:gridCol w="1102650"/>
                <a:gridCol w="924975"/>
                <a:gridCol w="903825"/>
                <a:gridCol w="8194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Discrete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正向力</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不出力</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負向力</a:t>
                      </a:r>
                      <a:endParaRPr sz="1400" u="none" cap="none" strike="noStrike"/>
                    </a:p>
                  </a:txBody>
                  <a:tcPr marT="91425" marB="91425" marR="91425" marL="91425"/>
                </a:tc>
              </a:tr>
            </a:tbl>
          </a:graphicData>
        </a:graphic>
      </p:graphicFrame>
      <p:sp>
        <p:nvSpPr>
          <p:cNvPr id="1676" name="Google Shape;1676;p85"/>
          <p:cNvSpPr/>
          <p:nvPr/>
        </p:nvSpPr>
        <p:spPr>
          <a:xfrm>
            <a:off x="3426750" y="2206875"/>
            <a:ext cx="411000" cy="228300"/>
          </a:xfrm>
          <a:prstGeom prst="left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85"/>
          <p:cNvSpPr/>
          <p:nvPr/>
        </p:nvSpPr>
        <p:spPr>
          <a:xfrm rot="10800000">
            <a:off x="1674150" y="2206875"/>
            <a:ext cx="411000" cy="228300"/>
          </a:xfrm>
          <a:prstGeom prst="left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678" name="Google Shape;1678;p85"/>
          <p:cNvGraphicFramePr/>
          <p:nvPr/>
        </p:nvGraphicFramePr>
        <p:xfrm>
          <a:off x="419100" y="2686050"/>
          <a:ext cx="3000000" cy="3000000"/>
        </p:xfrm>
        <a:graphic>
          <a:graphicData uri="http://schemas.openxmlformats.org/drawingml/2006/table">
            <a:tbl>
              <a:tblPr>
                <a:noFill/>
                <a:tableStyleId>{D2799C76-7CAF-4287-8B97-2FFD7D02C387}</a:tableStyleId>
              </a:tblPr>
              <a:tblGrid>
                <a:gridCol w="1102650"/>
                <a:gridCol w="772800"/>
                <a:gridCol w="937725"/>
                <a:gridCol w="9377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Continuous</a:t>
                      </a:r>
                      <a:endParaRPr sz="1400" u="none" cap="none" strike="noStrike"/>
                    </a:p>
                  </a:txBody>
                  <a:tcPr marT="91425" marB="91425" marR="91425" marL="91425"/>
                </a:tc>
                <a:tc gridSpan="3">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force: 介於-1到1之間</a:t>
                      </a:r>
                      <a:endParaRPr sz="1400" u="none" cap="none" strike="noStrike"/>
                    </a:p>
                  </a:txBody>
                  <a:tcPr marT="91425" marB="91425" marR="91425" marL="91425"/>
                </a:tc>
                <a:tc hMerge="1"/>
                <a:tc hMerge="1"/>
              </a:tr>
            </a:tbl>
          </a:graphicData>
        </a:graphic>
      </p:graphicFrame>
      <p:pic>
        <p:nvPicPr>
          <p:cNvPr id="1679" name="Google Shape;1679;p85"/>
          <p:cNvPicPr preferRelativeResize="0"/>
          <p:nvPr/>
        </p:nvPicPr>
        <p:blipFill rotWithShape="1">
          <a:blip r:embed="rId4">
            <a:alphaModFix/>
          </a:blip>
          <a:srcRect b="0" l="0" r="0" t="0"/>
          <a:stretch/>
        </p:blipFill>
        <p:spPr>
          <a:xfrm>
            <a:off x="5452631" y="1583398"/>
            <a:ext cx="2823969" cy="1426100"/>
          </a:xfrm>
          <a:prstGeom prst="rect">
            <a:avLst/>
          </a:prstGeom>
          <a:noFill/>
          <a:ln>
            <a:noFill/>
          </a:ln>
        </p:spPr>
      </p:pic>
      <p:pic>
        <p:nvPicPr>
          <p:cNvPr id="1680" name="Google Shape;1680;p85"/>
          <p:cNvPicPr preferRelativeResize="0"/>
          <p:nvPr/>
        </p:nvPicPr>
        <p:blipFill rotWithShape="1">
          <a:blip r:embed="rId5">
            <a:alphaModFix/>
          </a:blip>
          <a:srcRect b="0" l="0" r="0" t="0"/>
          <a:stretch/>
        </p:blipFill>
        <p:spPr>
          <a:xfrm>
            <a:off x="6072675" y="3327781"/>
            <a:ext cx="1706401" cy="1280794"/>
          </a:xfrm>
          <a:prstGeom prst="rect">
            <a:avLst/>
          </a:prstGeom>
          <a:noFill/>
          <a:ln>
            <a:noFill/>
          </a:ln>
        </p:spPr>
      </p:pic>
      <p:sp>
        <p:nvSpPr>
          <p:cNvPr id="1681" name="Google Shape;1681;p85"/>
          <p:cNvSpPr txBox="1"/>
          <p:nvPr/>
        </p:nvSpPr>
        <p:spPr>
          <a:xfrm>
            <a:off x="5486400" y="4484925"/>
            <a:ext cx="3300900" cy="5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Input: </a:t>
            </a:r>
            <a:r>
              <a:rPr b="0" i="0" lang="zh-TW" sz="1800" u="none" cap="none" strike="noStrike">
                <a:solidFill>
                  <a:srgbClr val="0000FF"/>
                </a:solidFill>
                <a:latin typeface="Arial"/>
                <a:ea typeface="Arial"/>
                <a:cs typeface="Arial"/>
                <a:sym typeface="Arial"/>
              </a:rPr>
              <a:t>State</a:t>
            </a:r>
            <a:r>
              <a:rPr b="0" i="0" lang="zh-TW" sz="1800" u="none" cap="none" strike="noStrike">
                <a:solidFill>
                  <a:srgbClr val="000000"/>
                </a:solidFill>
                <a:latin typeface="Arial"/>
                <a:ea typeface="Arial"/>
                <a:cs typeface="Arial"/>
                <a:sym typeface="Arial"/>
              </a:rPr>
              <a:t>, </a:t>
            </a:r>
            <a:r>
              <a:rPr b="0" i="0" lang="zh-TW" sz="1800" u="none" cap="none" strike="noStrike">
                <a:solidFill>
                  <a:srgbClr val="FF0000"/>
                </a:solidFill>
                <a:latin typeface="Arial"/>
                <a:ea typeface="Arial"/>
                <a:cs typeface="Arial"/>
                <a:sym typeface="Arial"/>
              </a:rPr>
              <a:t>real_action, </a:t>
            </a:r>
            <a:r>
              <a:rPr b="0" i="0" lang="zh-TW" sz="1800" u="none" cap="none" strike="noStrike">
                <a:solidFill>
                  <a:srgbClr val="00FF00"/>
                </a:solidFill>
                <a:latin typeface="Arial"/>
                <a:ea typeface="Arial"/>
                <a:cs typeface="Arial"/>
                <a:sym typeface="Arial"/>
              </a:rPr>
              <a:t>Vt</a:t>
            </a:r>
            <a:endParaRPr b="0" i="0" sz="1800" u="none" cap="none" strike="noStrike">
              <a:solidFill>
                <a:srgbClr val="00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		      	</a:t>
            </a:r>
            <a:endParaRPr b="0" i="0" sz="1800" u="none" cap="none" strike="noStrike">
              <a:solidFill>
                <a:srgbClr val="00FF00"/>
              </a:solidFill>
              <a:latin typeface="Arial"/>
              <a:ea typeface="Arial"/>
              <a:cs typeface="Arial"/>
              <a:sym typeface="Arial"/>
            </a:endParaRPr>
          </a:p>
        </p:txBody>
      </p:sp>
      <p:sp>
        <p:nvSpPr>
          <p:cNvPr id="1682" name="Google Shape;1682;p85"/>
          <p:cNvSpPr/>
          <p:nvPr/>
        </p:nvSpPr>
        <p:spPr>
          <a:xfrm>
            <a:off x="6201500" y="3327850"/>
            <a:ext cx="319500" cy="1280700"/>
          </a:xfrm>
          <a:prstGeom prst="upArrow">
            <a:avLst>
              <a:gd fmla="val 50000" name="adj1"/>
              <a:gd fmla="val 50000"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85"/>
          <p:cNvSpPr/>
          <p:nvPr/>
        </p:nvSpPr>
        <p:spPr>
          <a:xfrm flipH="1" rot="10800000">
            <a:off x="7449125" y="3044600"/>
            <a:ext cx="581400" cy="1548000"/>
          </a:xfrm>
          <a:prstGeom prst="curvedLeftArrow">
            <a:avLst>
              <a:gd fmla="val 25000" name="adj1"/>
              <a:gd fmla="val 50000" name="adj2"/>
              <a:gd fmla="val 25000" name="adj3"/>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85"/>
          <p:cNvSpPr txBox="1"/>
          <p:nvPr/>
        </p:nvSpPr>
        <p:spPr>
          <a:xfrm>
            <a:off x="5361650" y="2650425"/>
            <a:ext cx="22245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FF"/>
                </a:solidFill>
                <a:latin typeface="Arial"/>
                <a:ea typeface="Arial"/>
                <a:cs typeface="Arial"/>
                <a:sym typeface="Arial"/>
              </a:rPr>
              <a:t>act_proba</a:t>
            </a:r>
            <a:endParaRPr b="0" i="0" sz="1800" u="none" cap="none" strike="noStrike">
              <a:solidFill>
                <a:srgbClr val="00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p:txBody>
      </p:sp>
      <p:pic>
        <p:nvPicPr>
          <p:cNvPr id="1685" name="Google Shape;1685;p85"/>
          <p:cNvPicPr preferRelativeResize="0"/>
          <p:nvPr/>
        </p:nvPicPr>
        <p:blipFill rotWithShape="1">
          <a:blip r:embed="rId6">
            <a:alphaModFix/>
          </a:blip>
          <a:srcRect b="0" l="0" r="0" t="0"/>
          <a:stretch/>
        </p:blipFill>
        <p:spPr>
          <a:xfrm flipH="1">
            <a:off x="5493304" y="3421893"/>
            <a:ext cx="523184" cy="837128"/>
          </a:xfrm>
          <a:prstGeom prst="rect">
            <a:avLst/>
          </a:prstGeom>
          <a:noFill/>
          <a:ln>
            <a:noFill/>
          </a:ln>
        </p:spPr>
      </p:pic>
      <p:sp>
        <p:nvSpPr>
          <p:cNvPr id="1686" name="Google Shape;1686;p85"/>
          <p:cNvSpPr/>
          <p:nvPr/>
        </p:nvSpPr>
        <p:spPr>
          <a:xfrm flipH="1" rot="10800000">
            <a:off x="7601525" y="3044600"/>
            <a:ext cx="581400" cy="1548000"/>
          </a:xfrm>
          <a:prstGeom prst="curvedLeftArrow">
            <a:avLst>
              <a:gd fmla="val 25000" name="adj1"/>
              <a:gd fmla="val 50000" name="adj2"/>
              <a:gd fmla="val 25000" name="adj3"/>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85"/>
          <p:cNvSpPr txBox="1"/>
          <p:nvPr/>
        </p:nvSpPr>
        <p:spPr>
          <a:xfrm>
            <a:off x="5378000" y="2942050"/>
            <a:ext cx="22245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FF"/>
                </a:solidFill>
                <a:highlight>
                  <a:srgbClr val="FFFF00"/>
                </a:highlight>
                <a:latin typeface="Arial"/>
                <a:ea typeface="Arial"/>
                <a:cs typeface="Arial"/>
                <a:sym typeface="Arial"/>
              </a:rPr>
              <a:t>mean, std</a:t>
            </a:r>
            <a:endParaRPr b="0" i="0" sz="1800" u="none" cap="none" strike="noStrike">
              <a:solidFill>
                <a:srgbClr val="00FFFF"/>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FF"/>
              </a:solidFill>
              <a:latin typeface="Arial"/>
              <a:ea typeface="Arial"/>
              <a:cs typeface="Arial"/>
              <a:sym typeface="Arial"/>
            </a:endParaRPr>
          </a:p>
        </p:txBody>
      </p:sp>
      <p:sp>
        <p:nvSpPr>
          <p:cNvPr id="1688" name="Google Shape;1688;p85"/>
          <p:cNvSpPr txBox="1"/>
          <p:nvPr/>
        </p:nvSpPr>
        <p:spPr>
          <a:xfrm>
            <a:off x="6426400" y="4797500"/>
            <a:ext cx="1889400" cy="25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抽樣act_proba</a:t>
            </a:r>
            <a:endParaRPr b="0" i="0" sz="1800" u="none" cap="none" strike="noStrike">
              <a:solidFill>
                <a:srgbClr val="000000"/>
              </a:solidFill>
              <a:highlight>
                <a:srgbClr val="FF0000"/>
              </a:highlight>
              <a:latin typeface="Arial"/>
              <a:ea typeface="Arial"/>
              <a:cs typeface="Arial"/>
              <a:sym typeface="Arial"/>
            </a:endParaRPr>
          </a:p>
        </p:txBody>
      </p:sp>
      <p:sp>
        <p:nvSpPr>
          <p:cNvPr id="1689" name="Google Shape;1689;p85"/>
          <p:cNvSpPr txBox="1"/>
          <p:nvPr/>
        </p:nvSpPr>
        <p:spPr>
          <a:xfrm>
            <a:off x="4402900" y="946425"/>
            <a:ext cx="4717200" cy="28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Cross Entropy = -log(</a:t>
            </a:r>
            <a:r>
              <a:rPr b="0" i="0" lang="zh-TW" sz="1800" u="none" cap="none" strike="noStrike">
                <a:solidFill>
                  <a:srgbClr val="00FFFF"/>
                </a:solidFill>
                <a:latin typeface="Arial"/>
                <a:ea typeface="Arial"/>
                <a:cs typeface="Arial"/>
                <a:sym typeface="Arial"/>
              </a:rPr>
              <a:t>act_proba</a:t>
            </a:r>
            <a:r>
              <a:rPr b="0" i="0" lang="zh-TW" sz="1800" u="none" cap="none" strike="noStrike">
                <a:solidFill>
                  <a:srgbClr val="000000"/>
                </a:solidFill>
                <a:latin typeface="Arial"/>
                <a:ea typeface="Arial"/>
                <a:cs typeface="Arial"/>
                <a:sym typeface="Arial"/>
              </a:rPr>
              <a:t>(</a:t>
            </a:r>
            <a:r>
              <a:rPr b="0" i="0" lang="zh-TW" sz="1800" u="none" cap="none" strike="noStrike">
                <a:solidFill>
                  <a:srgbClr val="FF0000"/>
                </a:solidFill>
                <a:latin typeface="Arial"/>
                <a:ea typeface="Arial"/>
                <a:cs typeface="Arial"/>
                <a:sym typeface="Arial"/>
              </a:rPr>
              <a:t>real_action</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1690" name="Google Shape;1690;p85"/>
          <p:cNvSpPr txBox="1"/>
          <p:nvPr/>
        </p:nvSpPr>
        <p:spPr>
          <a:xfrm>
            <a:off x="5636600" y="1267200"/>
            <a:ext cx="25800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normal_dist(</a:t>
            </a:r>
            <a:r>
              <a:rPr b="0" i="0" lang="zh-TW" sz="1800" u="none" cap="none" strike="noStrike">
                <a:solidFill>
                  <a:srgbClr val="00FFFF"/>
                </a:solidFill>
                <a:highlight>
                  <a:srgbClr val="FFFF00"/>
                </a:highlight>
                <a:latin typeface="Arial"/>
                <a:ea typeface="Arial"/>
                <a:cs typeface="Arial"/>
                <a:sym typeface="Arial"/>
              </a:rPr>
              <a:t>mean, std</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1691" name="Google Shape;1691;p85"/>
          <p:cNvSpPr txBox="1"/>
          <p:nvPr/>
        </p:nvSpPr>
        <p:spPr>
          <a:xfrm>
            <a:off x="4447350" y="1270125"/>
            <a:ext cx="40302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FF"/>
                </a:solidFill>
                <a:latin typeface="Arial"/>
                <a:ea typeface="Arial"/>
                <a:cs typeface="Arial"/>
                <a:sym typeface="Arial"/>
              </a:rPr>
              <a:t>act_proba</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1692" name="Google Shape;1692;p85"/>
          <p:cNvSpPr txBox="1"/>
          <p:nvPr/>
        </p:nvSpPr>
        <p:spPr>
          <a:xfrm>
            <a:off x="243250" y="851950"/>
            <a:ext cx="31653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提示ㄧ：n_actions =1</a:t>
            </a:r>
            <a:endParaRPr b="0" i="0" sz="1800" u="none" cap="none" strike="noStrike">
              <a:solidFill>
                <a:srgbClr val="000000"/>
              </a:solidFill>
              <a:highlight>
                <a:srgbClr val="FF0000"/>
              </a:highlight>
              <a:latin typeface="Arial"/>
              <a:ea typeface="Arial"/>
              <a:cs typeface="Arial"/>
              <a:sym typeface="Arial"/>
            </a:endParaRPr>
          </a:p>
        </p:txBody>
      </p:sp>
      <p:sp>
        <p:nvSpPr>
          <p:cNvPr id="1693" name="Google Shape;1693;p85"/>
          <p:cNvSpPr txBox="1"/>
          <p:nvPr/>
        </p:nvSpPr>
        <p:spPr>
          <a:xfrm>
            <a:off x="243250" y="1156750"/>
            <a:ext cx="40302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提示二：改動def build_network, choose_action和 計算cross_entropy</a:t>
            </a:r>
            <a:endParaRPr b="0" i="0" sz="1800" u="none" cap="none" strike="noStrike">
              <a:solidFill>
                <a:srgbClr val="000000"/>
              </a:solidFill>
              <a:highlight>
                <a:srgbClr val="FF0000"/>
              </a:highlight>
              <a:latin typeface="Arial"/>
              <a:ea typeface="Arial"/>
              <a:cs typeface="Arial"/>
              <a:sym typeface="Arial"/>
            </a:endParaRPr>
          </a:p>
        </p:txBody>
      </p:sp>
      <p:sp>
        <p:nvSpPr>
          <p:cNvPr id="1694" name="Google Shape;1694;p85"/>
          <p:cNvSpPr txBox="1"/>
          <p:nvPr/>
        </p:nvSpPr>
        <p:spPr>
          <a:xfrm>
            <a:off x="243250" y="1730888"/>
            <a:ext cx="31653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highlight>
                  <a:srgbClr val="FF0000"/>
                </a:highlight>
                <a:latin typeface="Arial"/>
                <a:ea typeface="Arial"/>
                <a:cs typeface="Arial"/>
                <a:sym typeface="Arial"/>
              </a:rPr>
              <a:t>提示三：加上def generator </a:t>
            </a:r>
            <a:endParaRPr b="0" i="0" sz="1800" u="none" cap="none" strike="noStrike">
              <a:solidFill>
                <a:srgbClr val="000000"/>
              </a:solidFill>
              <a:highlight>
                <a:srgbClr val="FF0000"/>
              </a:highlight>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86"/>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700" name="Google Shape;1700;p86"/>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86"/>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702" name="Google Shape;1702;p86"/>
          <p:cNvSpPr txBox="1"/>
          <p:nvPr/>
        </p:nvSpPr>
        <p:spPr>
          <a:xfrm>
            <a:off x="311700" y="178350"/>
            <a:ext cx="8832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000000"/>
                </a:solidFill>
                <a:latin typeface="Arial"/>
                <a:ea typeface="Arial"/>
                <a:cs typeface="Arial"/>
                <a:sym typeface="Arial"/>
              </a:rPr>
              <a:t>Training Result- Continuous Mountain Car</a:t>
            </a:r>
            <a:endParaRPr b="0" i="0" sz="2800" u="none" cap="none" strike="noStrike">
              <a:solidFill>
                <a:srgbClr val="000000"/>
              </a:solidFill>
              <a:latin typeface="Arial"/>
              <a:ea typeface="Arial"/>
              <a:cs typeface="Arial"/>
              <a:sym typeface="Arial"/>
            </a:endParaRPr>
          </a:p>
        </p:txBody>
      </p:sp>
      <p:pic>
        <p:nvPicPr>
          <p:cNvPr id="1703" name="Google Shape;1703;p86"/>
          <p:cNvPicPr preferRelativeResize="0"/>
          <p:nvPr/>
        </p:nvPicPr>
        <p:blipFill rotWithShape="1">
          <a:blip r:embed="rId3">
            <a:alphaModFix/>
          </a:blip>
          <a:srcRect b="0" l="0" r="0" t="0"/>
          <a:stretch/>
        </p:blipFill>
        <p:spPr>
          <a:xfrm>
            <a:off x="1073700" y="903444"/>
            <a:ext cx="6430022" cy="408765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87"/>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709" name="Google Shape;1709;p87"/>
          <p:cNvSpPr/>
          <p:nvPr/>
        </p:nvSpPr>
        <p:spPr>
          <a:xfrm>
            <a:off x="10525" y="4217300"/>
            <a:ext cx="1487700" cy="85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87"/>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1711" name="Google Shape;1711;p87"/>
          <p:cNvSpPr txBox="1"/>
          <p:nvPr/>
        </p:nvSpPr>
        <p:spPr>
          <a:xfrm>
            <a:off x="1858675" y="821400"/>
            <a:ext cx="3454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Deep Q-Learning</a:t>
            </a:r>
            <a:endParaRPr b="0" i="0" sz="2400" u="none" cap="none" strike="noStrike">
              <a:solidFill>
                <a:srgbClr val="FF0000"/>
              </a:solidFill>
              <a:latin typeface="Arial"/>
              <a:ea typeface="Arial"/>
              <a:cs typeface="Arial"/>
              <a:sym typeface="Arial"/>
            </a:endParaRPr>
          </a:p>
        </p:txBody>
      </p:sp>
      <p:sp>
        <p:nvSpPr>
          <p:cNvPr id="1712" name="Google Shape;1712;p87"/>
          <p:cNvSpPr txBox="1"/>
          <p:nvPr/>
        </p:nvSpPr>
        <p:spPr>
          <a:xfrm>
            <a:off x="311700" y="178344"/>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000000"/>
                </a:solidFill>
                <a:latin typeface="Arial"/>
                <a:ea typeface="Arial"/>
                <a:cs typeface="Arial"/>
                <a:sym typeface="Arial"/>
              </a:rPr>
              <a:t>學習改善Q Based Model </a:t>
            </a:r>
            <a:endParaRPr b="0" i="0" sz="2800" u="none" cap="none" strike="noStrike">
              <a:solidFill>
                <a:srgbClr val="000000"/>
              </a:solidFill>
              <a:latin typeface="Arial"/>
              <a:ea typeface="Arial"/>
              <a:cs typeface="Arial"/>
              <a:sym typeface="Arial"/>
            </a:endParaRPr>
          </a:p>
        </p:txBody>
      </p:sp>
      <p:sp>
        <p:nvSpPr>
          <p:cNvPr id="1713" name="Google Shape;1713;p87"/>
          <p:cNvSpPr txBox="1"/>
          <p:nvPr/>
        </p:nvSpPr>
        <p:spPr>
          <a:xfrm>
            <a:off x="106075" y="1278600"/>
            <a:ext cx="3750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Cons：</a:t>
            </a:r>
            <a:endParaRPr b="0" i="0" sz="1800" u="none" cap="none" strike="noStrike">
              <a:solidFill>
                <a:srgbClr val="000000"/>
              </a:solidFill>
              <a:latin typeface="Arial"/>
              <a:ea typeface="Arial"/>
              <a:cs typeface="Arial"/>
              <a:sym typeface="Arial"/>
            </a:endParaRPr>
          </a:p>
        </p:txBody>
      </p:sp>
      <p:sp>
        <p:nvSpPr>
          <p:cNvPr id="1714" name="Google Shape;1714;p87"/>
          <p:cNvSpPr txBox="1"/>
          <p:nvPr/>
        </p:nvSpPr>
        <p:spPr>
          <a:xfrm>
            <a:off x="1401475" y="1278600"/>
            <a:ext cx="3750900" cy="41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0000"/>
              </a:buClr>
              <a:buSzPts val="1800"/>
              <a:buFont typeface="Arial"/>
              <a:buChar char="●"/>
            </a:pPr>
            <a:r>
              <a:rPr b="0" i="0" lang="zh-TW" sz="1800" u="none" cap="none" strike="noStrike">
                <a:solidFill>
                  <a:srgbClr val="FF0000"/>
                </a:solidFill>
                <a:latin typeface="Arial"/>
                <a:ea typeface="Arial"/>
                <a:cs typeface="Arial"/>
                <a:sym typeface="Arial"/>
              </a:rPr>
              <a:t>只能處理Discrete動作的問題</a:t>
            </a:r>
            <a:endParaRPr b="0" i="0" sz="1800" u="none" cap="none" strike="noStrike">
              <a:solidFill>
                <a:srgbClr val="FF0000"/>
              </a:solidFill>
              <a:latin typeface="Arial"/>
              <a:ea typeface="Arial"/>
              <a:cs typeface="Arial"/>
              <a:sym typeface="Arial"/>
            </a:endParaRPr>
          </a:p>
        </p:txBody>
      </p:sp>
      <p:sp>
        <p:nvSpPr>
          <p:cNvPr id="1715" name="Google Shape;1715;p87"/>
          <p:cNvSpPr txBox="1"/>
          <p:nvPr/>
        </p:nvSpPr>
        <p:spPr>
          <a:xfrm>
            <a:off x="-74225" y="4598600"/>
            <a:ext cx="4701600" cy="68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參考連結：</a:t>
            </a:r>
            <a:r>
              <a:rPr b="0" i="0" lang="zh-TW" sz="1400" u="sng" cap="none" strike="noStrike">
                <a:solidFill>
                  <a:schemeClr val="hlink"/>
                </a:solidFill>
                <a:latin typeface="Arial"/>
                <a:ea typeface="Arial"/>
                <a:cs typeface="Arial"/>
                <a:sym typeface="Arial"/>
                <a:hlinkClick r:id="rId3"/>
              </a:rPr>
              <a:t>https://zhuanlan.zhihu.com/p/21547911</a:t>
            </a:r>
            <a:endParaRPr b="0" i="0" sz="1400" u="none" cap="none" strike="noStrike">
              <a:solidFill>
                <a:srgbClr val="000000"/>
              </a:solidFill>
              <a:latin typeface="Arial"/>
              <a:ea typeface="Arial"/>
              <a:cs typeface="Arial"/>
              <a:sym typeface="Arial"/>
            </a:endParaRPr>
          </a:p>
        </p:txBody>
      </p:sp>
      <p:sp>
        <p:nvSpPr>
          <p:cNvPr id="1716" name="Google Shape;1716;p87"/>
          <p:cNvSpPr/>
          <p:nvPr/>
        </p:nvSpPr>
        <p:spPr>
          <a:xfrm>
            <a:off x="5478050" y="943150"/>
            <a:ext cx="1445700" cy="410400"/>
          </a:xfrm>
          <a:prstGeom prst="wedgeRectCallout">
            <a:avLst>
              <a:gd fmla="val -89982" name="adj1"/>
              <a:gd fmla="val 79861"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zh-TW" sz="2400" u="none" cap="none" strike="noStrike">
                <a:solidFill>
                  <a:srgbClr val="FFFFFF"/>
                </a:solidFill>
                <a:latin typeface="Arial"/>
                <a:ea typeface="Arial"/>
                <a:cs typeface="Arial"/>
                <a:sym typeface="Arial"/>
              </a:rPr>
              <a:t>無解</a:t>
            </a:r>
            <a:endParaRPr b="0" i="0" sz="2400" u="none" cap="none" strike="noStrike">
              <a:solidFill>
                <a:srgbClr val="FFFFFF"/>
              </a:solidFill>
              <a:latin typeface="Arial"/>
              <a:ea typeface="Arial"/>
              <a:cs typeface="Arial"/>
              <a:sym typeface="Arial"/>
            </a:endParaRPr>
          </a:p>
        </p:txBody>
      </p:sp>
      <p:sp>
        <p:nvSpPr>
          <p:cNvPr id="1717" name="Google Shape;1717;p87"/>
          <p:cNvSpPr txBox="1"/>
          <p:nvPr/>
        </p:nvSpPr>
        <p:spPr>
          <a:xfrm>
            <a:off x="1401475" y="1583400"/>
            <a:ext cx="3300000" cy="683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0000"/>
              </a:buClr>
              <a:buSzPts val="1800"/>
              <a:buFont typeface="Arial"/>
              <a:buChar char="●"/>
            </a:pPr>
            <a:r>
              <a:rPr b="0" i="0" lang="zh-TW" sz="1800" u="none" cap="none" strike="noStrike">
                <a:solidFill>
                  <a:srgbClr val="FF0000"/>
                </a:solidFill>
                <a:latin typeface="Arial"/>
                <a:ea typeface="Arial"/>
                <a:cs typeface="Arial"/>
                <a:sym typeface="Arial"/>
              </a:rPr>
              <a:t>當好動作較少時，隨機抽樣過去經驗學習效率低</a:t>
            </a:r>
            <a:endParaRPr b="0" i="0" sz="1800" u="none" cap="none" strike="noStrike">
              <a:solidFill>
                <a:srgbClr val="FF0000"/>
              </a:solidFill>
              <a:latin typeface="Arial"/>
              <a:ea typeface="Arial"/>
              <a:cs typeface="Arial"/>
              <a:sym typeface="Arial"/>
            </a:endParaRPr>
          </a:p>
        </p:txBody>
      </p:sp>
      <p:sp>
        <p:nvSpPr>
          <p:cNvPr id="1718" name="Google Shape;1718;p87"/>
          <p:cNvSpPr txBox="1"/>
          <p:nvPr/>
        </p:nvSpPr>
        <p:spPr>
          <a:xfrm>
            <a:off x="1401475" y="2116800"/>
            <a:ext cx="3300000" cy="683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0000"/>
              </a:buClr>
              <a:buSzPts val="1800"/>
              <a:buFont typeface="Arial"/>
              <a:buChar char="●"/>
            </a:pPr>
            <a:r>
              <a:rPr b="0" i="0" lang="zh-TW" sz="1800" u="none" cap="none" strike="noStrike">
                <a:solidFill>
                  <a:srgbClr val="FF0000"/>
                </a:solidFill>
                <a:latin typeface="Arial"/>
                <a:ea typeface="Arial"/>
                <a:cs typeface="Arial"/>
                <a:sym typeface="Arial"/>
              </a:rPr>
              <a:t>Q值的評估對policy是否有直接幫助</a:t>
            </a:r>
            <a:endParaRPr b="0" i="0" sz="1800" u="none" cap="none" strike="noStrike">
              <a:solidFill>
                <a:srgbClr val="FF0000"/>
              </a:solidFill>
              <a:latin typeface="Arial"/>
              <a:ea typeface="Arial"/>
              <a:cs typeface="Arial"/>
              <a:sym typeface="Arial"/>
            </a:endParaRPr>
          </a:p>
        </p:txBody>
      </p:sp>
      <p:sp>
        <p:nvSpPr>
          <p:cNvPr id="1719" name="Google Shape;1719;p87"/>
          <p:cNvSpPr/>
          <p:nvPr/>
        </p:nvSpPr>
        <p:spPr>
          <a:xfrm>
            <a:off x="5630450" y="1705150"/>
            <a:ext cx="3201900" cy="683700"/>
          </a:xfrm>
          <a:prstGeom prst="wedgeRectCallout">
            <a:avLst>
              <a:gd fmla="val -89788" name="adj1"/>
              <a:gd fmla="val -3375"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FFFF"/>
                </a:solidFill>
                <a:latin typeface="Arial"/>
                <a:ea typeface="Arial"/>
                <a:cs typeface="Arial"/>
                <a:sym typeface="Arial"/>
              </a:rPr>
              <a:t>key word:</a:t>
            </a:r>
            <a:endParaRPr b="0"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FFFF"/>
                </a:solidFill>
                <a:latin typeface="Arial"/>
                <a:ea typeface="Arial"/>
                <a:cs typeface="Arial"/>
                <a:sym typeface="Arial"/>
              </a:rPr>
              <a:t>Prioritized Experience</a:t>
            </a:r>
            <a:endParaRPr b="0" i="0" sz="2400" u="none" cap="none" strike="noStrike">
              <a:solidFill>
                <a:srgbClr val="FFFFFF"/>
              </a:solidFill>
              <a:latin typeface="Arial"/>
              <a:ea typeface="Arial"/>
              <a:cs typeface="Arial"/>
              <a:sym typeface="Arial"/>
            </a:endParaRPr>
          </a:p>
        </p:txBody>
      </p:sp>
      <p:sp>
        <p:nvSpPr>
          <p:cNvPr id="1720" name="Google Shape;1720;p87"/>
          <p:cNvSpPr/>
          <p:nvPr/>
        </p:nvSpPr>
        <p:spPr>
          <a:xfrm>
            <a:off x="5630450" y="2619550"/>
            <a:ext cx="3201900" cy="683700"/>
          </a:xfrm>
          <a:prstGeom prst="wedgeRectCallout">
            <a:avLst>
              <a:gd fmla="val -87070" name="adj1"/>
              <a:gd fmla="val -59218" name="adj2"/>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FFFF"/>
                </a:solidFill>
                <a:latin typeface="Arial"/>
                <a:ea typeface="Arial"/>
                <a:cs typeface="Arial"/>
                <a:sym typeface="Arial"/>
              </a:rPr>
              <a:t>key word:</a:t>
            </a:r>
            <a:endParaRPr b="0"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FFFF"/>
                </a:solidFill>
                <a:latin typeface="Arial"/>
                <a:ea typeface="Arial"/>
                <a:cs typeface="Arial"/>
                <a:sym typeface="Arial"/>
              </a:rPr>
              <a:t>Dueling DQN</a:t>
            </a:r>
            <a:endParaRPr b="0" i="0" sz="2400" u="none" cap="none" strike="noStrike">
              <a:solidFill>
                <a:srgbClr val="FFFFFF"/>
              </a:solidFill>
              <a:latin typeface="Arial"/>
              <a:ea typeface="Arial"/>
              <a:cs typeface="Arial"/>
              <a:sym typeface="Arial"/>
            </a:endParaRPr>
          </a:p>
        </p:txBody>
      </p:sp>
      <p:pic>
        <p:nvPicPr>
          <p:cNvPr id="1721" name="Google Shape;1721;p87"/>
          <p:cNvPicPr preferRelativeResize="0"/>
          <p:nvPr/>
        </p:nvPicPr>
        <p:blipFill rotWithShape="1">
          <a:blip r:embed="rId4">
            <a:alphaModFix/>
          </a:blip>
          <a:srcRect b="0" l="0" r="0" t="0"/>
          <a:stretch/>
        </p:blipFill>
        <p:spPr>
          <a:xfrm>
            <a:off x="3657725" y="3533950"/>
            <a:ext cx="5086350" cy="1276350"/>
          </a:xfrm>
          <a:prstGeom prst="rect">
            <a:avLst/>
          </a:prstGeom>
          <a:noFill/>
          <a:ln>
            <a:noFill/>
          </a:ln>
        </p:spPr>
      </p:pic>
      <p:sp>
        <p:nvSpPr>
          <p:cNvPr id="1722" name="Google Shape;1722;p87"/>
          <p:cNvSpPr txBox="1"/>
          <p:nvPr/>
        </p:nvSpPr>
        <p:spPr>
          <a:xfrm>
            <a:off x="1673925" y="3029075"/>
            <a:ext cx="3537300" cy="92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Lobster"/>
                <a:ea typeface="Lobster"/>
                <a:cs typeface="Lobster"/>
                <a:sym typeface="Lobster"/>
              </a:rPr>
              <a:t>Value Based Model</a:t>
            </a:r>
            <a:endParaRPr b="0" i="0" sz="3000" u="none" cap="none" strike="noStrike">
              <a:solidFill>
                <a:srgbClr val="FF0000"/>
              </a:solidFill>
              <a:latin typeface="Lobster"/>
              <a:ea typeface="Lobster"/>
              <a:cs typeface="Lobster"/>
              <a:sym typeface="Lobste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88"/>
          <p:cNvSpPr txBox="1"/>
          <p:nvPr/>
        </p:nvSpPr>
        <p:spPr>
          <a:xfrm>
            <a:off x="1014075" y="2996575"/>
            <a:ext cx="7801800" cy="78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zh-TW" sz="4000" u="none" cap="none" strike="noStrike">
                <a:solidFill>
                  <a:schemeClr val="dk1"/>
                </a:solidFill>
                <a:latin typeface="Arial"/>
                <a:ea typeface="Arial"/>
                <a:cs typeface="Arial"/>
                <a:sym typeface="Arial"/>
              </a:rPr>
              <a:t>大補帖</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89"/>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Resources</a:t>
            </a:r>
            <a:endParaRPr b="0" i="0" sz="3000" u="none" cap="none" strike="noStrike">
              <a:solidFill>
                <a:srgbClr val="000000"/>
              </a:solidFill>
              <a:latin typeface="Arial"/>
              <a:ea typeface="Arial"/>
              <a:cs typeface="Arial"/>
              <a:sym typeface="Arial"/>
            </a:endParaRPr>
          </a:p>
        </p:txBody>
      </p:sp>
      <p:sp>
        <p:nvSpPr>
          <p:cNvPr id="1733" name="Google Shape;1733;p89"/>
          <p:cNvSpPr txBox="1"/>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sng" cap="none" strike="noStrike">
                <a:solidFill>
                  <a:schemeClr val="hlink"/>
                </a:solidFill>
                <a:latin typeface="Arial"/>
                <a:ea typeface="Arial"/>
                <a:cs typeface="Arial"/>
                <a:sym typeface="Arial"/>
                <a:hlinkClick r:id="rId3"/>
              </a:rPr>
              <a:t>讓大師David Silver教你完整的強化學習</a:t>
            </a:r>
            <a:endParaRPr b="0" i="0" sz="2400" u="sng" cap="none" strike="noStrike">
              <a:solidFill>
                <a:schemeClr val="hlink"/>
              </a:solidFill>
              <a:latin typeface="Arial"/>
              <a:ea typeface="Arial"/>
              <a:cs typeface="Arial"/>
              <a:sym typeface="Arial"/>
            </a:endParaRPr>
          </a:p>
          <a:p>
            <a:pPr indent="-381000" lvl="0" marL="457200" marR="0" rtl="0" algn="l">
              <a:lnSpc>
                <a:spcPct val="115000"/>
              </a:lnSpc>
              <a:spcBef>
                <a:spcPts val="0"/>
              </a:spcBef>
              <a:spcAft>
                <a:spcPts val="0"/>
              </a:spcAft>
              <a:buClr>
                <a:srgbClr val="595959"/>
              </a:buClr>
              <a:buSzPts val="2400"/>
              <a:buFont typeface="Arial"/>
              <a:buChar char="●"/>
            </a:pPr>
            <a:r>
              <a:rPr b="0" i="0" lang="zh-TW" sz="2400" u="sng" cap="none" strike="noStrike">
                <a:solidFill>
                  <a:schemeClr val="hlink"/>
                </a:solidFill>
                <a:latin typeface="Arial"/>
                <a:ea typeface="Arial"/>
                <a:cs typeface="Arial"/>
                <a:sym typeface="Arial"/>
                <a:hlinkClick r:id="rId4"/>
              </a:rPr>
              <a:t>台大 MLDS 課程</a:t>
            </a:r>
            <a:endParaRPr b="0" i="0" sz="2400" u="sng" cap="none" strike="noStrike">
              <a:solidFill>
                <a:schemeClr val="hlink"/>
              </a:solidFill>
              <a:latin typeface="Arial"/>
              <a:ea typeface="Arial"/>
              <a:cs typeface="Arial"/>
              <a:sym typeface="Arial"/>
            </a:endParaRPr>
          </a:p>
          <a:p>
            <a:pPr indent="-381000" lvl="0" marL="457200" marR="0" rtl="0" algn="l">
              <a:lnSpc>
                <a:spcPct val="115000"/>
              </a:lnSpc>
              <a:spcBef>
                <a:spcPts val="0"/>
              </a:spcBef>
              <a:spcAft>
                <a:spcPts val="0"/>
              </a:spcAft>
              <a:buClr>
                <a:srgbClr val="595959"/>
              </a:buClr>
              <a:buSzPts val="2400"/>
              <a:buFont typeface="Arial"/>
              <a:buChar char="●"/>
            </a:pPr>
            <a:r>
              <a:rPr b="0" i="0" lang="zh-TW" sz="2400" u="sng" cap="none" strike="noStrike">
                <a:solidFill>
                  <a:schemeClr val="hlink"/>
                </a:solidFill>
                <a:latin typeface="Arial"/>
                <a:ea typeface="Arial"/>
                <a:cs typeface="Arial"/>
                <a:sym typeface="Arial"/>
                <a:hlinkClick r:id="rId5"/>
              </a:rPr>
              <a:t>李宏毅 - Deep Reinforcement Learning (2018/6月份)</a:t>
            </a:r>
            <a:endParaRPr b="0" i="0" sz="2400" u="none" cap="none" strike="noStrike">
              <a:solidFill>
                <a:srgbClr val="595959"/>
              </a:solidFill>
              <a:latin typeface="Arial"/>
              <a:ea typeface="Arial"/>
              <a:cs typeface="Arial"/>
              <a:sym typeface="Arial"/>
            </a:endParaRPr>
          </a:p>
          <a:p>
            <a:pPr indent="-381000" lvl="0" marL="457200" marR="0" rtl="0" algn="l">
              <a:lnSpc>
                <a:spcPct val="115000"/>
              </a:lnSpc>
              <a:spcBef>
                <a:spcPts val="0"/>
              </a:spcBef>
              <a:spcAft>
                <a:spcPts val="0"/>
              </a:spcAft>
              <a:buClr>
                <a:srgbClr val="595959"/>
              </a:buClr>
              <a:buSzPts val="2400"/>
              <a:buFont typeface="Arial"/>
              <a:buChar char="●"/>
            </a:pPr>
            <a:r>
              <a:rPr b="0" i="0" lang="zh-TW" sz="2400" u="sng" cap="none" strike="noStrike">
                <a:solidFill>
                  <a:schemeClr val="hlink"/>
                </a:solidFill>
                <a:latin typeface="Arial"/>
                <a:ea typeface="Arial"/>
                <a:cs typeface="Arial"/>
                <a:sym typeface="Arial"/>
                <a:hlinkClick r:id="rId6"/>
              </a:rPr>
              <a:t>Deep Reinforcement Learning</a:t>
            </a:r>
            <a:r>
              <a:rPr b="0" i="0" lang="zh-TW" sz="2400" u="none" cap="none" strike="noStrike">
                <a:solidFill>
                  <a:srgbClr val="595959"/>
                </a:solidFill>
                <a:latin typeface="Arial"/>
                <a:ea typeface="Arial"/>
                <a:cs typeface="Arial"/>
                <a:sym typeface="Arial"/>
              </a:rPr>
              <a:t>  UC Berkeley 2017</a:t>
            </a:r>
            <a:endParaRPr b="0" i="0" sz="2400" u="none" cap="none" strike="noStrike">
              <a:solidFill>
                <a:srgbClr val="595959"/>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Q-Learning-1</a:t>
            </a:r>
            <a:endParaRPr b="0" i="0" sz="3000" u="none" cap="none" strike="noStrike">
              <a:solidFill>
                <a:srgbClr val="000000"/>
              </a:solidFill>
              <a:latin typeface="Arial"/>
              <a:ea typeface="Arial"/>
              <a:cs typeface="Arial"/>
              <a:sym typeface="Arial"/>
            </a:endParaRPr>
          </a:p>
        </p:txBody>
      </p:sp>
      <p:pic>
        <p:nvPicPr>
          <p:cNvPr id="136" name="Google Shape;136;p21" title="2-003-DQN-1.mov">
            <a:hlinkClick r:id="rId3"/>
          </p:cNvPr>
          <p:cNvPicPr preferRelativeResize="0"/>
          <p:nvPr/>
        </p:nvPicPr>
        <p:blipFill rotWithShape="1">
          <a:blip r:embed="rId4">
            <a:alphaModFix/>
          </a:blip>
          <a:srcRect b="0" l="0" r="0" t="0"/>
          <a:stretch/>
        </p:blipFill>
        <p:spPr>
          <a:xfrm>
            <a:off x="2286000" y="938619"/>
            <a:ext cx="4572000" cy="3429000"/>
          </a:xfrm>
          <a:prstGeom prst="rect">
            <a:avLst/>
          </a:prstGeom>
          <a:noFill/>
          <a:ln>
            <a:noFill/>
          </a:ln>
        </p:spPr>
      </p:pic>
      <p:pic>
        <p:nvPicPr>
          <p:cNvPr id="137" name="Google Shape;137;p21"/>
          <p:cNvPicPr preferRelativeResize="0"/>
          <p:nvPr/>
        </p:nvPicPr>
        <p:blipFill rotWithShape="1">
          <a:blip r:embed="rId5">
            <a:alphaModFix/>
          </a:blip>
          <a:srcRect b="0" l="0" r="0" t="0"/>
          <a:stretch/>
        </p:blipFill>
        <p:spPr>
          <a:xfrm>
            <a:off x="7175775" y="284699"/>
            <a:ext cx="1576075" cy="1842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Deep Q-Learning-2</a:t>
            </a:r>
            <a:endParaRPr b="0" i="0" sz="3000" u="none" cap="none" strike="noStrike">
              <a:solidFill>
                <a:srgbClr val="000000"/>
              </a:solidFill>
              <a:latin typeface="Arial"/>
              <a:ea typeface="Arial"/>
              <a:cs typeface="Arial"/>
              <a:sym typeface="Arial"/>
            </a:endParaRPr>
          </a:p>
        </p:txBody>
      </p:sp>
      <p:pic>
        <p:nvPicPr>
          <p:cNvPr id="143" name="Google Shape;143;p22" title="2-003-DQN-2.mov">
            <a:hlinkClick r:id="rId3"/>
          </p:cNvPr>
          <p:cNvPicPr preferRelativeResize="0"/>
          <p:nvPr/>
        </p:nvPicPr>
        <p:blipFill rotWithShape="1">
          <a:blip r:embed="rId4">
            <a:alphaModFix/>
          </a:blip>
          <a:srcRect b="0" l="0" r="0" t="0"/>
          <a:stretch/>
        </p:blipFill>
        <p:spPr>
          <a:xfrm>
            <a:off x="2286000" y="896419"/>
            <a:ext cx="457200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